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7" r:id="rId3"/>
    <p:sldId id="258" r:id="rId4"/>
    <p:sldId id="277" r:id="rId5"/>
    <p:sldId id="257" r:id="rId6"/>
    <p:sldId id="271" r:id="rId7"/>
    <p:sldId id="259" r:id="rId8"/>
    <p:sldId id="264" r:id="rId9"/>
    <p:sldId id="278" r:id="rId10"/>
    <p:sldId id="268" r:id="rId11"/>
    <p:sldId id="269" r:id="rId12"/>
    <p:sldId id="270" r:id="rId13"/>
    <p:sldId id="260" r:id="rId14"/>
    <p:sldId id="261" r:id="rId15"/>
    <p:sldId id="283" r:id="rId16"/>
    <p:sldId id="284" r:id="rId17"/>
    <p:sldId id="280" r:id="rId18"/>
    <p:sldId id="262" r:id="rId19"/>
    <p:sldId id="263" r:id="rId20"/>
    <p:sldId id="272" r:id="rId21"/>
    <p:sldId id="279" r:id="rId22"/>
    <p:sldId id="273" r:id="rId23"/>
    <p:sldId id="281" r:id="rId24"/>
    <p:sldId id="274" r:id="rId25"/>
    <p:sldId id="265" r:id="rId26"/>
    <p:sldId id="282" r:id="rId27"/>
    <p:sldId id="266" r:id="rId28"/>
    <p:sldId id="275" r:id="rId29"/>
    <p:sldId id="276" r:id="rId30"/>
    <p:sldId id="285" r:id="rId31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B0C40-8FCA-4C79-B918-A264F916822B}" v="6" dt="2024-01-15T18:40:30.336"/>
    <p1510:client id="{19ADFFF5-3E0E-4AC5-9A56-41946F00E927}" v="63" dt="2024-01-17T15:18:31.519"/>
    <p1510:client id="{432CB12D-AAD6-41AF-A989-B468D495F931}" v="32" dt="2024-01-16T15:02:05.965"/>
    <p1510:client id="{44102CDE-24AC-49ED-A41C-6A2A2120BAE7}" v="2733" dt="2024-01-17T14:26:12.938"/>
    <p1510:client id="{6F76CAD7-85E6-4C5E-A7BE-504FBB567D09}" v="4" dt="2024-01-16T13:23:23.922"/>
    <p1510:client id="{7F20328F-BBC9-4B30-8E7B-C8E2E6424EE7}" v="21" dt="2024-01-16T11:59:32.190"/>
    <p1510:client id="{9B20586B-8BF9-444C-BB90-220E1D0C8860}" v="352" dt="2024-01-16T16:25:08.496"/>
    <p1510:client id="{D9C8D56D-F61E-4670-A79F-DFCE8CDD5D81}" v="189" dt="2024-01-16T12:35:14.225"/>
    <p1510:client id="{DCA0D899-C2D4-419C-A9DC-80BB1980B236}" v="639" dt="2024-01-16T14:33:32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5bf90c1bac7b3b9/Mapp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5bf90c1bac7b3b9/Mapp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Version Control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21-4FEF-8E6C-0E382101D8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21-4FEF-8E6C-0E382101D8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21-4FEF-8E6C-0E382101D8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21-4FEF-8E6C-0E382101D85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F21-4FEF-8E6C-0E382101D85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F21-4FEF-8E6C-0E382101D85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F21-4FEF-8E6C-0E382101D8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[Mappe.xlsx]Tabelle1!$B$4:$B$10</c:f>
              <c:strCache>
                <c:ptCount val="7"/>
                <c:pt idx="0">
                  <c:v>Git</c:v>
                </c:pt>
                <c:pt idx="1">
                  <c:v>Subversion</c:v>
                </c:pt>
                <c:pt idx="2">
                  <c:v>Team Foundation Version Control </c:v>
                </c:pt>
                <c:pt idx="3">
                  <c:v>Zip file back-ups</c:v>
                </c:pt>
                <c:pt idx="4">
                  <c:v>copy to network share</c:v>
                </c:pt>
                <c:pt idx="5">
                  <c:v>Do not use version control</c:v>
                </c:pt>
                <c:pt idx="6">
                  <c:v>Mercurial</c:v>
                </c:pt>
              </c:strCache>
            </c:strRef>
          </c:cat>
          <c:val>
            <c:numRef>
              <c:f>[Mappe.xlsx]Tabelle1!$C$4:$C$10</c:f>
              <c:numCache>
                <c:formatCode>0.00%</c:formatCode>
                <c:ptCount val="7"/>
                <c:pt idx="0">
                  <c:v>0.872</c:v>
                </c:pt>
                <c:pt idx="1">
                  <c:v>0.161</c:v>
                </c:pt>
                <c:pt idx="2">
                  <c:v>0.109</c:v>
                </c:pt>
                <c:pt idx="3">
                  <c:v>7.9000000000000001E-2</c:v>
                </c:pt>
                <c:pt idx="4">
                  <c:v>7.9000000000000001E-2</c:v>
                </c:pt>
                <c:pt idx="5">
                  <c:v>4.8000000000000001E-2</c:v>
                </c:pt>
                <c:pt idx="6">
                  <c:v>3.5999999999999997E-2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F21-4FEF-8E6C-0E382101D8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Often Do Developers Check In Code?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C0-4829-99EA-12645A4663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C0-4829-99EA-12645A4663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C0-4829-99EA-12645A4663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5C0-4829-99EA-12645A46633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5C0-4829-99EA-12645A46633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5C0-4829-99EA-12645A4663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[Mappe.xlsx]Tabelle1!$B$19:$B$24</c:f>
              <c:strCache>
                <c:ptCount val="6"/>
                <c:pt idx="0">
                  <c:v>Multiple times per day</c:v>
                </c:pt>
                <c:pt idx="1">
                  <c:v>A few times per week</c:v>
                </c:pt>
                <c:pt idx="2">
                  <c:v>Once a day</c:v>
                </c:pt>
                <c:pt idx="3">
                  <c:v>Weekly or a few times per month</c:v>
                </c:pt>
                <c:pt idx="4">
                  <c:v>Less than once per month</c:v>
                </c:pt>
                <c:pt idx="5">
                  <c:v>Never</c:v>
                </c:pt>
              </c:strCache>
            </c:strRef>
          </c:cat>
          <c:val>
            <c:numRef>
              <c:f>[Mappe.xlsx]Tabelle1!$C$19:$C$24</c:f>
              <c:numCache>
                <c:formatCode>0.00%</c:formatCode>
                <c:ptCount val="6"/>
                <c:pt idx="0">
                  <c:v>0.60199999999999998</c:v>
                </c:pt>
                <c:pt idx="1">
                  <c:v>0.191</c:v>
                </c:pt>
                <c:pt idx="2">
                  <c:v>9.0999999999999998E-2</c:v>
                </c:pt>
                <c:pt idx="3">
                  <c:v>6.9000000000000006E-2</c:v>
                </c:pt>
                <c:pt idx="4">
                  <c:v>3.2000000000000001E-2</c:v>
                </c:pt>
                <c:pt idx="5">
                  <c:v>1.4999999999999999E-2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5C0-4829-99EA-12645A4663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EF1797A-CBA9-4BAA-8FD7-667E8CE893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61C501-A691-4174-8012-176E5850FD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C7938-4A17-4CA0-A1B2-810C93490DB5}" type="datetime1">
              <a:rPr lang="de-DE" smtClean="0"/>
              <a:t>17.01.2024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3727D2-7945-4D38-B2DD-AA9CF48D6C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FA8E03-734A-46B8-B082-A5080F52A5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E628E-01D0-427D-A539-6670C1231E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719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E8948-D389-4F9F-9471-5DB9E2E9AA1D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F54EF-7171-45AE-9BE4-CD12CA21DC04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420229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F54EF-7171-45AE-9BE4-CD12CA21DC0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73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8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2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19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9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8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0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4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6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7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5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hyperlink" Target="https://entwickler.de/dotnet/git-fur-einsteiger-wie-man-das-versionskontrollsystem-git-nutz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About-Version-Control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www.atlassian.com/de/git/tutorial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s://github.com/Readify/GitViz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ight Triangle 84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91078" y="722903"/>
            <a:ext cx="3930417" cy="2479772"/>
          </a:xfrm>
        </p:spPr>
        <p:txBody>
          <a:bodyPr rtlCol="0">
            <a:normAutofit/>
          </a:bodyPr>
          <a:lstStyle/>
          <a:p>
            <a:r>
              <a:rPr lang="de-DE" sz="5000" err="1"/>
              <a:t>Introduction</a:t>
            </a:r>
            <a:r>
              <a:rPr lang="de-DE" sz="5000"/>
              <a:t> </a:t>
            </a:r>
            <a:r>
              <a:rPr lang="de-DE" sz="5000" err="1"/>
              <a:t>to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61770" y="4308228"/>
            <a:ext cx="3930417" cy="2306639"/>
          </a:xfrm>
        </p:spPr>
        <p:txBody>
          <a:bodyPr rtlCol="0">
            <a:normAutofit/>
          </a:bodyPr>
          <a:lstStyle/>
          <a:p>
            <a:r>
              <a:rPr lang="de-DE" dirty="0" err="1"/>
              <a:t>Lecturer</a:t>
            </a:r>
            <a:r>
              <a:rPr lang="de-DE" dirty="0"/>
              <a:t>: Thomas Laur</a:t>
            </a:r>
            <a:endParaRPr lang="de-DE"/>
          </a:p>
          <a:p>
            <a:r>
              <a:rPr lang="de-DE" dirty="0"/>
              <a:t>User </a:t>
            </a:r>
            <a:r>
              <a:rPr lang="de-DE" dirty="0" err="1"/>
              <a:t>of</a:t>
            </a:r>
            <a:r>
              <a:rPr lang="de-DE" dirty="0"/>
              <a:t> Subversion</a:t>
            </a:r>
            <a:endParaRPr lang="de-DE"/>
          </a:p>
        </p:txBody>
      </p:sp>
      <p:pic>
        <p:nvPicPr>
          <p:cNvPr id="4" name="Grafik 3" descr="Ein Bild, das Grafiken, Schrift, Design enthält.">
            <a:extLst>
              <a:ext uri="{FF2B5EF4-FFF2-40B4-BE49-F238E27FC236}">
                <a16:creationId xmlns:a16="http://schemas.microsoft.com/office/drawing/2014/main" id="{71F7E324-0720-58DB-714C-13EDAEDA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40" y="2092252"/>
            <a:ext cx="6382411" cy="266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7C2605-0D73-E09B-F802-04E0DC7E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de-DE" err="1"/>
              <a:t>Local</a:t>
            </a:r>
            <a:r>
              <a:rPr lang="de-DE"/>
              <a:t> Version Control System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F8C876-404F-0DC3-EC19-F0E24746D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Easiest way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/>
              <a:t>Copy files in a different directory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/>
              <a:t>Error prone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/>
              <a:t>Easy to delete or modify the backup files</a:t>
            </a:r>
          </a:p>
          <a:p>
            <a:pPr>
              <a:buClr>
                <a:srgbClr val="8D87A6"/>
              </a:buClr>
            </a:pPr>
            <a:r>
              <a:rPr lang="en-US"/>
              <a:t>More advanced 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/>
              <a:t>Having a local database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/>
              <a:t>Most popular is RCS</a:t>
            </a:r>
          </a:p>
          <a:p>
            <a:pPr lvl="2">
              <a:buClr>
                <a:srgbClr val="8D87A6"/>
              </a:buClr>
            </a:pPr>
            <a:r>
              <a:rPr lang="en-US"/>
              <a:t>Created in the 80's</a:t>
            </a:r>
          </a:p>
          <a:p>
            <a:pPr lvl="2">
              <a:buClr>
                <a:srgbClr val="8D87A6"/>
              </a:buClr>
            </a:pPr>
            <a:r>
              <a:rPr lang="en-US"/>
              <a:t>Keeps patches to the original file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en-US"/>
          </a:p>
        </p:txBody>
      </p:sp>
      <p:pic>
        <p:nvPicPr>
          <p:cNvPr id="4" name="Inhaltsplatzhalter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99938601-5AA0-37B6-5AAA-270FB59D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4" y="1553287"/>
            <a:ext cx="4401655" cy="37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50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BCA98C-36AC-CCFA-2892-B95CCA369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784544" cy="1442463"/>
          </a:xfrm>
        </p:spPr>
        <p:txBody>
          <a:bodyPr>
            <a:normAutofit fontScale="90000"/>
          </a:bodyPr>
          <a:lstStyle/>
          <a:p>
            <a:r>
              <a:rPr lang="de-DE" err="1"/>
              <a:t>Centralized</a:t>
            </a:r>
            <a:br>
              <a:rPr lang="de-DE"/>
            </a:br>
            <a:r>
              <a:rPr lang="de-DE"/>
              <a:t>Version Control System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ED9186-71D9-EE0F-23AF-4632511D4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Answer to the question: How can I collaborate with other developer(s) on a different system?</a:t>
            </a:r>
          </a:p>
          <a:p>
            <a:pPr>
              <a:buClr>
                <a:srgbClr val="8D87A6"/>
              </a:buClr>
            </a:pPr>
            <a:r>
              <a:rPr lang="en-US"/>
              <a:t>A server-client system</a:t>
            </a:r>
          </a:p>
          <a:p>
            <a:pPr>
              <a:buClr>
                <a:srgbClr val="8D87A6"/>
              </a:buClr>
            </a:pPr>
            <a:r>
              <a:rPr lang="en-US"/>
              <a:t>Single Point-Of-Failure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/>
              <a:t>Database on the server</a:t>
            </a:r>
          </a:p>
          <a:p>
            <a:pPr>
              <a:buClr>
                <a:srgbClr val="8D87A6"/>
              </a:buClr>
            </a:pPr>
            <a:r>
              <a:rPr lang="en-US"/>
              <a:t>Depends heavily on network</a:t>
            </a:r>
          </a:p>
          <a:p>
            <a:pPr>
              <a:buClr>
                <a:srgbClr val="8D87A6"/>
              </a:buClr>
            </a:pPr>
            <a:endParaRPr lang="en-US"/>
          </a:p>
        </p:txBody>
      </p:sp>
      <p:pic>
        <p:nvPicPr>
          <p:cNvPr id="4" name="Inhaltsplatzhalter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6F210686-DCA4-3E97-588C-5BBC660C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4" y="1902668"/>
            <a:ext cx="4401655" cy="305915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7971779-9589-3539-538D-1DF121181333}"/>
              </a:ext>
            </a:extLst>
          </p:cNvPr>
          <p:cNvGrpSpPr/>
          <p:nvPr/>
        </p:nvGrpSpPr>
        <p:grpSpPr>
          <a:xfrm>
            <a:off x="7171764" y="5051612"/>
            <a:ext cx="3675530" cy="1219200"/>
            <a:chOff x="7171764" y="5051612"/>
            <a:chExt cx="3675530" cy="121920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29E548CF-1846-03B3-04C4-1D3C05F3EBF6}"/>
                </a:ext>
              </a:extLst>
            </p:cNvPr>
            <p:cNvSpPr txBox="1"/>
            <p:nvPr/>
          </p:nvSpPr>
          <p:spPr>
            <a:xfrm>
              <a:off x="7171764" y="5226423"/>
              <a:ext cx="1057835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/>
                <a:t>CVS</a:t>
              </a:r>
            </a:p>
            <a:p>
              <a:r>
                <a:rPr lang="de-DE" sz="1200" err="1"/>
                <a:t>Concurrent</a:t>
              </a:r>
              <a:r>
                <a:rPr lang="de-DE" sz="1200"/>
                <a:t> Versions System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A8AFC39-B674-BF88-7831-4FD9049C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16651" y="5226423"/>
              <a:ext cx="923005" cy="797859"/>
            </a:xfrm>
            <a:prstGeom prst="rect">
              <a:avLst/>
            </a:prstGeom>
          </p:spPr>
        </p:pic>
        <p:pic>
          <p:nvPicPr>
            <p:cNvPr id="7" name="Grafik 6" descr="Ein Bild, das Kreis, Grafiken enthält.&#10;&#10;Beschreibung automatisch generiert.">
              <a:extLst>
                <a:ext uri="{FF2B5EF4-FFF2-40B4-BE49-F238E27FC236}">
                  <a16:creationId xmlns:a16="http://schemas.microsoft.com/office/drawing/2014/main" id="{721F44EC-1C54-8C87-DA34-80B7F8A79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8094" y="5051612"/>
              <a:ext cx="1219200" cy="12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347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CE8500-C286-EB15-8D91-B869789E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de-DE"/>
              <a:t>Distributed Version Control Systems</a:t>
            </a:r>
          </a:p>
        </p:txBody>
      </p:sp>
      <p:pic>
        <p:nvPicPr>
          <p:cNvPr id="4" name="Inhaltsplatzhalter 3" descr="Ein Bild, das Text, Screenshot, Schrift, Design enthält.&#10;&#10;Beschreibung automatisch generiert.">
            <a:extLst>
              <a:ext uri="{FF2B5EF4-FFF2-40B4-BE49-F238E27FC236}">
                <a16:creationId xmlns:a16="http://schemas.microsoft.com/office/drawing/2014/main" id="{5261D7A1-EC8C-2803-9A33-8E753A2B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4" y="796521"/>
            <a:ext cx="4401655" cy="5271443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0E39F00C-34E4-C131-A5F7-BF68D41C45FE}"/>
              </a:ext>
            </a:extLst>
          </p:cNvPr>
          <p:cNvSpPr txBox="1">
            <a:spLocks/>
          </p:cNvSpPr>
          <p:nvPr/>
        </p:nvSpPr>
        <p:spPr>
          <a:xfrm>
            <a:off x="691079" y="2340131"/>
            <a:ext cx="4424633" cy="3791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Every time the database is cloned</a:t>
            </a:r>
          </a:p>
          <a:p>
            <a:pPr>
              <a:buClr>
                <a:srgbClr val="8D87A6"/>
              </a:buClr>
            </a:pPr>
            <a:r>
              <a:rPr lang="en-US"/>
              <a:t>Every client has the whole database</a:t>
            </a:r>
          </a:p>
          <a:p>
            <a:pPr>
              <a:buClr>
                <a:srgbClr val="8D87A6"/>
              </a:buClr>
            </a:pPr>
            <a:r>
              <a:rPr lang="en-US"/>
              <a:t>Including the whole history</a:t>
            </a:r>
          </a:p>
        </p:txBody>
      </p:sp>
      <p:pic>
        <p:nvPicPr>
          <p:cNvPr id="3" name="Inhaltsplatzhalter 2" descr="Ein Bild, das Grafiken, Schrift, Design enthält.&#10;&#10;Beschreibung automatisch generiert.">
            <a:extLst>
              <a:ext uri="{FF2B5EF4-FFF2-40B4-BE49-F238E27FC236}">
                <a16:creationId xmlns:a16="http://schemas.microsoft.com/office/drawing/2014/main" id="{0234878D-EAFB-3DB1-54D7-A4A6AB35F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3226" y="6153761"/>
            <a:ext cx="800100" cy="333375"/>
          </a:xfrm>
        </p:spPr>
      </p:pic>
      <p:pic>
        <p:nvPicPr>
          <p:cNvPr id="5" name="Grafik 4" descr="Ein Bild, das Text, Grafiken, Design, Kreis enthält.&#10;&#10;Beschreibung automatisch generiert.">
            <a:extLst>
              <a:ext uri="{FF2B5EF4-FFF2-40B4-BE49-F238E27FC236}">
                <a16:creationId xmlns:a16="http://schemas.microsoft.com/office/drawing/2014/main" id="{0A7F7C19-818A-7F7D-642D-31F613D8D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476" y="5855311"/>
            <a:ext cx="800100" cy="930275"/>
          </a:xfrm>
          <a:prstGeom prst="rect">
            <a:avLst/>
          </a:prstGeom>
        </p:spPr>
      </p:pic>
      <p:pic>
        <p:nvPicPr>
          <p:cNvPr id="6" name="Grafik 5" descr="Ein Bild, das Screenshot, Uhr, Kreis enthält.&#10;&#10;Beschreibung automatisch generiert.">
            <a:extLst>
              <a:ext uri="{FF2B5EF4-FFF2-40B4-BE49-F238E27FC236}">
                <a16:creationId xmlns:a16="http://schemas.microsoft.com/office/drawing/2014/main" id="{F6EF1F2C-737B-DC92-2F8D-834E54591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726" y="6153761"/>
            <a:ext cx="1027113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3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DC880-11A1-6FAA-70A2-432A4DE2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do VCS save </a:t>
            </a:r>
            <a:r>
              <a:rPr lang="de-DE" err="1"/>
              <a:t>data</a:t>
            </a:r>
            <a:r>
              <a:rPr lang="de-DE"/>
              <a:t>?</a:t>
            </a:r>
            <a:br>
              <a:rPr lang="de-DE"/>
            </a:br>
            <a:r>
              <a:rPr lang="de-DE" i="1">
                <a:ea typeface="+mj-lt"/>
                <a:cs typeface="+mj-lt"/>
              </a:rPr>
              <a:t>delta-</a:t>
            </a:r>
            <a:r>
              <a:rPr lang="de-DE" i="1" err="1">
                <a:ea typeface="+mj-lt"/>
                <a:cs typeface="+mj-lt"/>
              </a:rPr>
              <a:t>based</a:t>
            </a:r>
            <a:r>
              <a:rPr lang="de-DE">
                <a:ea typeface="+mj-lt"/>
                <a:cs typeface="+mj-lt"/>
              </a:rPr>
              <a:t> </a:t>
            </a:r>
            <a:r>
              <a:rPr lang="de-DE" err="1">
                <a:ea typeface="+mj-lt"/>
                <a:cs typeface="+mj-lt"/>
              </a:rPr>
              <a:t>version</a:t>
            </a:r>
            <a:r>
              <a:rPr lang="de-DE">
                <a:ea typeface="+mj-lt"/>
                <a:cs typeface="+mj-lt"/>
              </a:rPr>
              <a:t> </a:t>
            </a:r>
            <a:r>
              <a:rPr lang="de-DE" err="1">
                <a:ea typeface="+mj-lt"/>
                <a:cs typeface="+mj-lt"/>
              </a:rPr>
              <a:t>control</a:t>
            </a:r>
            <a:endParaRPr lang="de-DE" err="1"/>
          </a:p>
        </p:txBody>
      </p:sp>
      <p:pic>
        <p:nvPicPr>
          <p:cNvPr id="4" name="Inhaltsplatzhalter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ACA513F5-361B-0CDE-CE21-A90B98F6D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271" y="2394172"/>
            <a:ext cx="9485922" cy="3681045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6ADB1C-5BB5-BC8E-26C8-314CF50C01A4}"/>
              </a:ext>
            </a:extLst>
          </p:cNvPr>
          <p:cNvSpPr txBox="1"/>
          <p:nvPr/>
        </p:nvSpPr>
        <p:spPr>
          <a:xfrm>
            <a:off x="8295225" y="371115"/>
            <a:ext cx="10578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CVS</a:t>
            </a:r>
          </a:p>
          <a:p>
            <a:r>
              <a:rPr lang="de-DE" sz="1200" err="1"/>
              <a:t>Concurrent</a:t>
            </a:r>
            <a:r>
              <a:rPr lang="de-DE" sz="1200"/>
              <a:t> Versions System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54890F8-C0A4-B879-8633-38628A223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0113" y="371115"/>
            <a:ext cx="923005" cy="797859"/>
          </a:xfrm>
          <a:prstGeom prst="rect">
            <a:avLst/>
          </a:prstGeom>
        </p:spPr>
      </p:pic>
      <p:pic>
        <p:nvPicPr>
          <p:cNvPr id="9" name="Grafik 8" descr="Ein Bild, das Kreis, Grafiken enthält.&#10;&#10;Beschreibung automatisch generiert.">
            <a:extLst>
              <a:ext uri="{FF2B5EF4-FFF2-40B4-BE49-F238E27FC236}">
                <a16:creationId xmlns:a16="http://schemas.microsoft.com/office/drawing/2014/main" id="{D858C6F0-C67F-8904-96EC-1ADE52440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1556" y="19630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ADC5C-1560-E811-A8FD-9B5808E0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err="1">
                <a:ea typeface="+mj-lt"/>
                <a:cs typeface="+mj-lt"/>
              </a:rPr>
              <a:t>How</a:t>
            </a:r>
            <a:r>
              <a:rPr lang="de-DE" sz="4000" dirty="0">
                <a:ea typeface="+mj-lt"/>
                <a:cs typeface="+mj-lt"/>
              </a:rPr>
              <a:t> </a:t>
            </a:r>
            <a:r>
              <a:rPr lang="de-DE" sz="4000" dirty="0" err="1">
                <a:ea typeface="+mj-lt"/>
                <a:cs typeface="+mj-lt"/>
              </a:rPr>
              <a:t>does</a:t>
            </a:r>
            <a:r>
              <a:rPr lang="de-DE" sz="4000" dirty="0">
                <a:ea typeface="+mj-lt"/>
                <a:cs typeface="+mj-lt"/>
              </a:rPr>
              <a:t> </a:t>
            </a:r>
            <a:r>
              <a:rPr lang="de-DE" sz="4000" dirty="0" err="1">
                <a:ea typeface="+mj-lt"/>
                <a:cs typeface="+mj-lt"/>
              </a:rPr>
              <a:t>Git</a:t>
            </a:r>
            <a:r>
              <a:rPr lang="de-DE" sz="4000" dirty="0">
                <a:ea typeface="+mj-lt"/>
                <a:cs typeface="+mj-lt"/>
              </a:rPr>
              <a:t> save </a:t>
            </a:r>
            <a:r>
              <a:rPr lang="de-DE" sz="4000" dirty="0" err="1">
                <a:ea typeface="+mj-lt"/>
                <a:cs typeface="+mj-lt"/>
              </a:rPr>
              <a:t>data</a:t>
            </a:r>
            <a:r>
              <a:rPr lang="de-DE" sz="4000" dirty="0">
                <a:ea typeface="+mj-lt"/>
                <a:cs typeface="+mj-lt"/>
              </a:rPr>
              <a:t>?</a:t>
            </a:r>
            <a:br>
              <a:rPr lang="de-DE" sz="4000" dirty="0">
                <a:ea typeface="+mj-lt"/>
                <a:cs typeface="+mj-lt"/>
              </a:rPr>
            </a:br>
            <a:r>
              <a:rPr lang="de-DE" sz="4000" dirty="0" err="1">
                <a:ea typeface="+mj-lt"/>
                <a:cs typeface="+mj-lt"/>
              </a:rPr>
              <a:t>snapshot-</a:t>
            </a:r>
            <a:r>
              <a:rPr lang="de-DE" sz="4000" i="1" dirty="0" err="1">
                <a:ea typeface="+mj-lt"/>
                <a:cs typeface="+mj-lt"/>
              </a:rPr>
              <a:t>based</a:t>
            </a:r>
            <a:r>
              <a:rPr lang="de-DE" sz="4000" dirty="0">
                <a:ea typeface="+mj-lt"/>
                <a:cs typeface="+mj-lt"/>
              </a:rPr>
              <a:t> </a:t>
            </a:r>
            <a:r>
              <a:rPr lang="de-DE" sz="4000" dirty="0" err="1">
                <a:ea typeface="+mj-lt"/>
                <a:cs typeface="+mj-lt"/>
              </a:rPr>
              <a:t>version</a:t>
            </a:r>
            <a:r>
              <a:rPr lang="de-DE" sz="4000" dirty="0">
                <a:ea typeface="+mj-lt"/>
                <a:cs typeface="+mj-lt"/>
              </a:rPr>
              <a:t> </a:t>
            </a:r>
            <a:r>
              <a:rPr lang="de-DE" sz="4000" dirty="0" err="1">
                <a:ea typeface="+mj-lt"/>
                <a:cs typeface="+mj-lt"/>
              </a:rPr>
              <a:t>control</a:t>
            </a:r>
            <a:endParaRPr lang="de-DE" sz="4000" dirty="0">
              <a:ea typeface="+mj-lt"/>
              <a:cs typeface="+mj-lt"/>
            </a:endParaRPr>
          </a:p>
        </p:txBody>
      </p:sp>
      <p:pic>
        <p:nvPicPr>
          <p:cNvPr id="4" name="Inhaltsplatzhalter 3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1DFCF579-AA1D-B082-1030-AA49649D8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931" y="2313346"/>
            <a:ext cx="9094923" cy="3464686"/>
          </a:xfrm>
        </p:spPr>
      </p:pic>
      <p:pic>
        <p:nvPicPr>
          <p:cNvPr id="5" name="Inhaltsplatzhalter 2" descr="Ein Bild, das Grafiken, Schrift, Design enthält.&#10;&#10;Beschreibung automatisch generiert.">
            <a:extLst>
              <a:ext uri="{FF2B5EF4-FFF2-40B4-BE49-F238E27FC236}">
                <a16:creationId xmlns:a16="http://schemas.microsoft.com/office/drawing/2014/main" id="{F9F004DE-954F-B9FD-C231-B6FF2FF47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666" y="839813"/>
            <a:ext cx="1006807" cy="419453"/>
          </a:xfrm>
          <a:prstGeom prst="rect">
            <a:avLst/>
          </a:prstGeom>
        </p:spPr>
      </p:pic>
      <p:pic>
        <p:nvPicPr>
          <p:cNvPr id="7" name="Grafik 6" descr="Ein Bild, das Text, Grafiken, Design, Kreis enthält.&#10;&#10;Beschreibung automatisch generiert.">
            <a:extLst>
              <a:ext uri="{FF2B5EF4-FFF2-40B4-BE49-F238E27FC236}">
                <a16:creationId xmlns:a16="http://schemas.microsoft.com/office/drawing/2014/main" id="{99CBF4C2-49F0-ED54-9A21-44A6D4BA7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193" y="433754"/>
            <a:ext cx="801077" cy="930031"/>
          </a:xfrm>
          <a:prstGeom prst="rect">
            <a:avLst/>
          </a:prstGeom>
        </p:spPr>
      </p:pic>
      <p:pic>
        <p:nvPicPr>
          <p:cNvPr id="9" name="Grafik 8" descr="Ein Bild, das Screenshot, Uhr, Kreis enthält.&#10;&#10;Beschreibung automatisch generiert.">
            <a:extLst>
              <a:ext uri="{FF2B5EF4-FFF2-40B4-BE49-F238E27FC236}">
                <a16:creationId xmlns:a16="http://schemas.microsoft.com/office/drawing/2014/main" id="{D7ED4D12-8B4D-C97C-14CE-C4858D03F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7937" y="776531"/>
            <a:ext cx="1660281" cy="5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0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90204-4793-2810-49E1-6A007182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B83CB-041C-8423-8707-45B6D309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err="1">
                <a:ea typeface="+mj-lt"/>
                <a:cs typeface="+mj-lt"/>
              </a:rPr>
              <a:t>How</a:t>
            </a:r>
            <a:r>
              <a:rPr lang="de-DE" sz="4000" dirty="0">
                <a:ea typeface="+mj-lt"/>
                <a:cs typeface="+mj-lt"/>
              </a:rPr>
              <a:t> </a:t>
            </a:r>
            <a:r>
              <a:rPr lang="de-DE" sz="4000" dirty="0" err="1">
                <a:ea typeface="+mj-lt"/>
                <a:cs typeface="+mj-lt"/>
              </a:rPr>
              <a:t>does</a:t>
            </a:r>
            <a:r>
              <a:rPr lang="de-DE" sz="4000" dirty="0">
                <a:ea typeface="+mj-lt"/>
                <a:cs typeface="+mj-lt"/>
              </a:rPr>
              <a:t> </a:t>
            </a:r>
            <a:r>
              <a:rPr lang="de-DE" sz="4000" dirty="0" err="1">
                <a:ea typeface="+mj-lt"/>
                <a:cs typeface="+mj-lt"/>
              </a:rPr>
              <a:t>Git</a:t>
            </a:r>
            <a:r>
              <a:rPr lang="de-DE" sz="4000" dirty="0">
                <a:ea typeface="+mj-lt"/>
                <a:cs typeface="+mj-lt"/>
              </a:rPr>
              <a:t> save a </a:t>
            </a:r>
            <a:r>
              <a:rPr lang="de-DE" sz="4000" dirty="0" err="1">
                <a:ea typeface="+mj-lt"/>
                <a:cs typeface="+mj-lt"/>
              </a:rPr>
              <a:t>commit</a:t>
            </a:r>
            <a:r>
              <a:rPr lang="de-DE" sz="4000" dirty="0">
                <a:ea typeface="+mj-lt"/>
                <a:cs typeface="+mj-lt"/>
              </a:rPr>
              <a:t>?</a:t>
            </a:r>
          </a:p>
        </p:txBody>
      </p:sp>
      <p:pic>
        <p:nvPicPr>
          <p:cNvPr id="5" name="Inhaltsplatzhalter 2" descr="Ein Bild, das Grafiken, Schrift, Design enthält.&#10;&#10;Beschreibung automatisch generiert.">
            <a:extLst>
              <a:ext uri="{FF2B5EF4-FFF2-40B4-BE49-F238E27FC236}">
                <a16:creationId xmlns:a16="http://schemas.microsoft.com/office/drawing/2014/main" id="{B57CA444-92A7-C691-44C2-7EB47EDB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666" y="839813"/>
            <a:ext cx="1006807" cy="419453"/>
          </a:xfrm>
          <a:prstGeom prst="rect">
            <a:avLst/>
          </a:prstGeom>
        </p:spPr>
      </p:pic>
      <p:pic>
        <p:nvPicPr>
          <p:cNvPr id="7" name="Grafik 6" descr="Ein Bild, das Text, Grafiken, Design, Kreis enthält.&#10;&#10;Beschreibung automatisch generiert.">
            <a:extLst>
              <a:ext uri="{FF2B5EF4-FFF2-40B4-BE49-F238E27FC236}">
                <a16:creationId xmlns:a16="http://schemas.microsoft.com/office/drawing/2014/main" id="{CB0C4827-695C-5F32-C198-49510FB08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193" y="433754"/>
            <a:ext cx="801077" cy="930031"/>
          </a:xfrm>
          <a:prstGeom prst="rect">
            <a:avLst/>
          </a:prstGeom>
        </p:spPr>
      </p:pic>
      <p:pic>
        <p:nvPicPr>
          <p:cNvPr id="9" name="Grafik 8" descr="Ein Bild, das Screenshot, Uhr, Kreis enthält.&#10;&#10;Beschreibung automatisch generiert.">
            <a:extLst>
              <a:ext uri="{FF2B5EF4-FFF2-40B4-BE49-F238E27FC236}">
                <a16:creationId xmlns:a16="http://schemas.microsoft.com/office/drawing/2014/main" id="{616692A9-7D66-D7E2-F1E2-A781FD264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937" y="776531"/>
            <a:ext cx="1660281" cy="537552"/>
          </a:xfrm>
          <a:prstGeom prst="rect">
            <a:avLst/>
          </a:prstGeom>
        </p:spPr>
      </p:pic>
      <p:pic>
        <p:nvPicPr>
          <p:cNvPr id="8" name="Inhaltsplatzhalter 7" descr="Ein Bild, das Text, Screenshot, Schrift, Design enthält.&#10;&#10;Beschreibung automatisch generiert.">
            <a:extLst>
              <a:ext uri="{FF2B5EF4-FFF2-40B4-BE49-F238E27FC236}">
                <a16:creationId xmlns:a16="http://schemas.microsoft.com/office/drawing/2014/main" id="{B4756258-3DC9-37DB-44CC-89511873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02194" y="2317288"/>
            <a:ext cx="7502769" cy="4157198"/>
          </a:xfrm>
        </p:spPr>
      </p:pic>
    </p:spTree>
    <p:extLst>
      <p:ext uri="{BB962C8B-B14F-4D97-AF65-F5344CB8AC3E}">
        <p14:creationId xmlns:p14="http://schemas.microsoft.com/office/powerpoint/2010/main" val="2377456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9DCCE-B1B6-1EE3-C09C-BA9166AE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6C4C43-621E-6E19-7545-52B3566E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err="1">
                <a:ea typeface="+mj-lt"/>
                <a:cs typeface="+mj-lt"/>
              </a:rPr>
              <a:t>How</a:t>
            </a:r>
            <a:r>
              <a:rPr lang="de-DE" sz="4000" dirty="0">
                <a:ea typeface="+mj-lt"/>
                <a:cs typeface="+mj-lt"/>
              </a:rPr>
              <a:t> </a:t>
            </a:r>
            <a:r>
              <a:rPr lang="de-DE" sz="4000" dirty="0" err="1">
                <a:ea typeface="+mj-lt"/>
                <a:cs typeface="+mj-lt"/>
              </a:rPr>
              <a:t>does</a:t>
            </a:r>
            <a:r>
              <a:rPr lang="de-DE" sz="4000" dirty="0">
                <a:ea typeface="+mj-lt"/>
                <a:cs typeface="+mj-lt"/>
              </a:rPr>
              <a:t> </a:t>
            </a:r>
            <a:r>
              <a:rPr lang="de-DE" sz="4000" dirty="0" err="1">
                <a:ea typeface="+mj-lt"/>
                <a:cs typeface="+mj-lt"/>
              </a:rPr>
              <a:t>Git</a:t>
            </a:r>
            <a:r>
              <a:rPr lang="de-DE" sz="4000" dirty="0">
                <a:ea typeface="+mj-lt"/>
                <a:cs typeface="+mj-lt"/>
              </a:rPr>
              <a:t> save a </a:t>
            </a:r>
            <a:r>
              <a:rPr lang="de-DE" sz="4000" dirty="0" err="1">
                <a:ea typeface="+mj-lt"/>
                <a:cs typeface="+mj-lt"/>
              </a:rPr>
              <a:t>commit</a:t>
            </a:r>
            <a:r>
              <a:rPr lang="de-DE" sz="4000" dirty="0">
                <a:ea typeface="+mj-lt"/>
                <a:cs typeface="+mj-lt"/>
              </a:rPr>
              <a:t>?</a:t>
            </a:r>
          </a:p>
        </p:txBody>
      </p:sp>
      <p:pic>
        <p:nvPicPr>
          <p:cNvPr id="5" name="Inhaltsplatzhalter 2" descr="Ein Bild, das Grafiken, Schrift, Design enthält.&#10;&#10;Beschreibung automatisch generiert.">
            <a:extLst>
              <a:ext uri="{FF2B5EF4-FFF2-40B4-BE49-F238E27FC236}">
                <a16:creationId xmlns:a16="http://schemas.microsoft.com/office/drawing/2014/main" id="{5BCF39C9-9AED-018B-DC77-677F401D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666" y="839813"/>
            <a:ext cx="1006807" cy="419453"/>
          </a:xfrm>
          <a:prstGeom prst="rect">
            <a:avLst/>
          </a:prstGeom>
        </p:spPr>
      </p:pic>
      <p:pic>
        <p:nvPicPr>
          <p:cNvPr id="7" name="Grafik 6" descr="Ein Bild, das Text, Grafiken, Design, Kreis enthält.&#10;&#10;Beschreibung automatisch generiert.">
            <a:extLst>
              <a:ext uri="{FF2B5EF4-FFF2-40B4-BE49-F238E27FC236}">
                <a16:creationId xmlns:a16="http://schemas.microsoft.com/office/drawing/2014/main" id="{FED5CD19-031F-4FB0-3E92-A8F919C5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193" y="433754"/>
            <a:ext cx="801077" cy="930031"/>
          </a:xfrm>
          <a:prstGeom prst="rect">
            <a:avLst/>
          </a:prstGeom>
        </p:spPr>
      </p:pic>
      <p:pic>
        <p:nvPicPr>
          <p:cNvPr id="9" name="Grafik 8" descr="Ein Bild, das Screenshot, Uhr, Kreis enthält.&#10;&#10;Beschreibung automatisch generiert.">
            <a:extLst>
              <a:ext uri="{FF2B5EF4-FFF2-40B4-BE49-F238E27FC236}">
                <a16:creationId xmlns:a16="http://schemas.microsoft.com/office/drawing/2014/main" id="{5B246987-7BBC-C3C7-E0C2-61F64FEC4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937" y="776531"/>
            <a:ext cx="1660281" cy="537552"/>
          </a:xfrm>
          <a:prstGeom prst="rect">
            <a:avLst/>
          </a:prstGeom>
        </p:spPr>
      </p:pic>
      <p:pic>
        <p:nvPicPr>
          <p:cNvPr id="6" name="Inhaltsplatzhalter 5" descr="Ein Bild, das Text, Screenshot, Schrift, Rechteck enthält.&#10;&#10;Beschreibung automatisch generiert.">
            <a:extLst>
              <a:ext uri="{FF2B5EF4-FFF2-40B4-BE49-F238E27FC236}">
                <a16:creationId xmlns:a16="http://schemas.microsoft.com/office/drawing/2014/main" id="{667C65A6-4BDB-9790-AD38-1F9A16C47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77656" y="2507007"/>
            <a:ext cx="11361615" cy="3758222"/>
          </a:xfrm>
        </p:spPr>
      </p:pic>
    </p:spTree>
    <p:extLst>
      <p:ext uri="{BB962C8B-B14F-4D97-AF65-F5344CB8AC3E}">
        <p14:creationId xmlns:p14="http://schemas.microsoft.com/office/powerpoint/2010/main" val="81261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ight Triangle 87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7D89B8-8711-381B-631D-7F603895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de-DE" dirty="0" err="1"/>
              <a:t>Git</a:t>
            </a:r>
            <a:br>
              <a:rPr lang="de-DE" dirty="0"/>
            </a:br>
            <a:r>
              <a:rPr lang="de-DE" dirty="0"/>
              <a:t>Pros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E5CE7D-C5C5-EC7C-4DDD-AC36B287C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"</a:t>
            </a:r>
            <a:r>
              <a:rPr lang="en-US" dirty="0">
                <a:ea typeface="+mn-lt"/>
                <a:cs typeface="+mn-lt"/>
              </a:rPr>
              <a:t>Space, the final frontier...."</a:t>
            </a:r>
            <a:endParaRPr lang="de-DE"/>
          </a:p>
          <a:p>
            <a:pPr>
              <a:buClr>
                <a:srgbClr val="8D87A6"/>
              </a:buClr>
            </a:pPr>
            <a:endParaRPr lang="en-US" dirty="0"/>
          </a:p>
          <a:p>
            <a:pPr marL="0" indent="0">
              <a:buClr>
                <a:srgbClr val="8D87A6"/>
              </a:buClr>
              <a:buNone/>
            </a:pPr>
            <a:r>
              <a:rPr lang="en-US" dirty="0"/>
              <a:t>Star Trek Opening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38BDE38-FED5-4E0A-A651-326FFA984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3405" y="729344"/>
            <a:ext cx="4227298" cy="54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10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519EB32-E470-DF4C-F893-B0F6C5BB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/>
              <a:t>Pro:</a:t>
            </a:r>
            <a:br>
              <a:rPr lang="de-DE"/>
            </a:br>
            <a:r>
              <a:rPr lang="de-DE" err="1"/>
              <a:t>Nearly</a:t>
            </a:r>
            <a:r>
              <a:rPr lang="de-DE"/>
              <a:t> </a:t>
            </a:r>
            <a:r>
              <a:rPr lang="de-DE" err="1"/>
              <a:t>everything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local</a:t>
            </a:r>
            <a:endParaRPr lang="de-DE"/>
          </a:p>
        </p:txBody>
      </p:sp>
      <p:pic>
        <p:nvPicPr>
          <p:cNvPr id="94" name="Picture 93" descr="A cloudy sky as seen from the aeroplane window">
            <a:extLst>
              <a:ext uri="{FF2B5EF4-FFF2-40B4-BE49-F238E27FC236}">
                <a16:creationId xmlns:a16="http://schemas.microsoft.com/office/drawing/2014/main" id="{964B0A2D-ED51-0DE2-38D8-C56FB887D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98" r="2606" b="-2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3" name="Right Triangle 132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39" y="-29262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3A2D7AE4-FB0C-C6CD-33E1-2DBAF232A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generally no information is needed from another computer on your network.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en-US" dirty="0"/>
              <a:t>In comparison to a Centralized Version Control System it is totally fast</a:t>
            </a:r>
            <a:endParaRPr lang="en-US"/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en-US" dirty="0"/>
              <a:t>Advantage if no network is available</a:t>
            </a:r>
            <a:endParaRPr lang="en-US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 dirty="0"/>
              <a:t>In Airplanes</a:t>
            </a:r>
            <a:endParaRPr lang="en-US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 dirty="0"/>
              <a:t>At customer sites</a:t>
            </a:r>
            <a:endParaRPr lang="en-US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en-US" dirty="0"/>
              <a:t>Etc.</a:t>
            </a:r>
            <a:endParaRPr lang="en-US"/>
          </a:p>
          <a:p>
            <a:pPr>
              <a:lnSpc>
                <a:spcPct val="100000"/>
              </a:lnSpc>
              <a:buClr>
                <a:srgbClr val="8D87A6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2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6F8D0-1B6C-83C8-DFD4-8E2FA775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Pro: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 Integrity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B2F1D7-87DC-5F48-D3E0-984DE44EC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checksummed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Impossible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 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 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/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Small Input </a:t>
            </a:r>
            <a:r>
              <a:rPr lang="de-DE" dirty="0" err="1"/>
              <a:t>change</a:t>
            </a:r>
            <a:r>
              <a:rPr lang="de-DE" dirty="0"/>
              <a:t> = Large Output </a:t>
            </a:r>
            <a:r>
              <a:rPr lang="de-DE" dirty="0" err="1"/>
              <a:t>change</a:t>
            </a:r>
            <a:endParaRPr lang="de-DE"/>
          </a:p>
          <a:p>
            <a:pPr>
              <a:buClr>
                <a:srgbClr val="8D87A6"/>
              </a:buClr>
            </a:pP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SHA-1 </a:t>
            </a:r>
            <a:r>
              <a:rPr lang="de-DE" dirty="0" err="1"/>
              <a:t>hash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/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levels</a:t>
            </a:r>
            <a:endParaRPr lang="de-DE"/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Integral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 </a:t>
            </a:r>
            <a:r>
              <a:rPr lang="de-DE" dirty="0" err="1"/>
              <a:t>philosophy</a:t>
            </a:r>
            <a:endParaRPr lang="de-DE"/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 dirty="0"/>
          </a:p>
          <a:p>
            <a:pPr marL="228600" lvl="1" indent="0">
              <a:buClr>
                <a:srgbClr val="8D87A6"/>
              </a:buClr>
              <a:buNone/>
            </a:pPr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pPr lvl="1">
              <a:buNone/>
            </a:pPr>
            <a:r>
              <a:rPr lang="de-DE" sz="1100" dirty="0" err="1">
                <a:solidFill>
                  <a:srgbClr val="000000"/>
                </a:solidFill>
                <a:latin typeface="Consolas"/>
              </a:rPr>
              <a:t>git</a:t>
            </a:r>
            <a:r>
              <a:rPr lang="de-DE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Consolas"/>
              </a:rPr>
              <a:t>cat</a:t>
            </a:r>
            <a:r>
              <a:rPr lang="de-DE" sz="1100" dirty="0">
                <a:solidFill>
                  <a:srgbClr val="000000"/>
                </a:solidFill>
                <a:latin typeface="Consolas"/>
              </a:rPr>
              <a:t>-file -s </a:t>
            </a:r>
            <a:r>
              <a:rPr lang="de-DE" sz="1100" dirty="0">
                <a:solidFill>
                  <a:srgbClr val="0000FF"/>
                </a:solidFill>
                <a:latin typeface="Consolas"/>
              </a:rPr>
              <a:t>2e8f9e8c26f868b03c9636fa0593479da6ef93f5</a:t>
            </a:r>
            <a:r>
              <a:rPr lang="de-DE" sz="1100" dirty="0">
                <a:solidFill>
                  <a:srgbClr val="000000"/>
                </a:solidFill>
                <a:latin typeface="Consolas"/>
              </a:rPr>
              <a:t> [546ms]</a:t>
            </a:r>
            <a:endParaRPr lang="de-DE"/>
          </a:p>
          <a:p>
            <a:pPr marL="228600" lvl="1" indent="0">
              <a:buNone/>
            </a:pPr>
            <a:r>
              <a:rPr lang="de-DE" dirty="0"/>
              <a:t> </a:t>
            </a:r>
          </a:p>
          <a:p>
            <a:pPr marL="2286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35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25CCF3E-D79C-3F0F-04DB-66A948D9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de-DE" dirty="0"/>
              <a:t>Sources</a:t>
            </a:r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ADA791-7D40-A0FF-51F6-FD98E8017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err="1"/>
              <a:t>Article</a:t>
            </a:r>
            <a:r>
              <a:rPr lang="de-DE" dirty="0"/>
              <a:t> "</a:t>
            </a:r>
            <a:r>
              <a:rPr lang="de-DE" err="1"/>
              <a:t>Git</a:t>
            </a:r>
            <a:r>
              <a:rPr lang="de-DE" dirty="0"/>
              <a:t> für Einsteiger: Wie man das Versionskontrollsystem </a:t>
            </a:r>
            <a:r>
              <a:rPr lang="de-DE" err="1"/>
              <a:t>Git</a:t>
            </a:r>
            <a:r>
              <a:rPr lang="de-DE" dirty="0"/>
              <a:t> nutzt" </a:t>
            </a:r>
            <a:endParaRPr lang="de-DE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/>
              <a:t>Uwe Baumann</a:t>
            </a:r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>
                <a:ea typeface="+mn-lt"/>
                <a:cs typeface="+mn-lt"/>
                <a:hlinkClick r:id="rId2"/>
              </a:rPr>
              <a:t>https://entwickler.de/dotnet/git-fur-einsteiger-wie-man-das-versionskontrollsystem-git-nutzt</a:t>
            </a:r>
            <a:endParaRPr lang="de-DE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/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de-DE"/>
              <a:t>Book "Pro </a:t>
            </a:r>
            <a:r>
              <a:rPr lang="de-DE" err="1"/>
              <a:t>Git</a:t>
            </a:r>
            <a:r>
              <a:rPr lang="de-DE"/>
              <a:t>"</a:t>
            </a:r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>
                <a:ea typeface="+mn-lt"/>
                <a:cs typeface="+mn-lt"/>
                <a:hlinkClick r:id="rId3"/>
              </a:rPr>
              <a:t>https://git-scm.com/book/en/v2</a:t>
            </a:r>
            <a:endParaRPr lang="de-DE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/>
          </a:p>
          <a:p>
            <a:pPr>
              <a:lnSpc>
                <a:spcPct val="100000"/>
              </a:lnSpc>
              <a:buClr>
                <a:srgbClr val="8D87A6"/>
              </a:buClr>
            </a:pPr>
            <a:endParaRPr lang="de-DE"/>
          </a:p>
        </p:txBody>
      </p:sp>
      <p:pic>
        <p:nvPicPr>
          <p:cNvPr id="5" name="Picture 4" descr="Nahaufnahme eines offenen Buchs">
            <a:extLst>
              <a:ext uri="{FF2B5EF4-FFF2-40B4-BE49-F238E27FC236}">
                <a16:creationId xmlns:a16="http://schemas.microsoft.com/office/drawing/2014/main" id="{D4033D17-6A0A-879A-E789-EA5AB9DA9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86" r="22898" b="7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5556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CE0AF2-326F-4B0F-B97A-2C14B3CE1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8B05B5-D3AB-4AAC-B97A-7D65FF85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47EC12-BFF1-4F97-8364-51C4DF812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15F011-94BA-47DC-834F-1388B3421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06A0AD-93DC-442E-9F60-B30CEAF7D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D3C365-CE85-4FAC-B746-E04C9F92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8454BD-0545-4C56-BD44-0FD16077F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2AB6B5-F9FA-46C4-9677-F28F2A3BC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A888551-D4D1-46F5-975D-320FB87DB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7C48A2-7C70-4832-8EA1-F4690A5F6B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B11DE8-28CF-46C2-AB13-7AE209801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0395973-46DA-4BF6-B9C1-F0B4512DE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CCFEEC4-7A30-4BB7-91CE-1BBA13833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8A0F616-0997-42B0-83B2-BDF6BB350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4B0F3E-07AE-40F2-ACA8-84BBAEE5B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948B5D-3085-4444-95B3-2ED3F19C1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B0FDF0-2286-4AD5-8409-EC8B706C5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8842C3-3266-4C74-A6BF-5529C9CC2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20E458-6F68-46DF-9407-9E6AD8CE2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CB4A57-7F7E-426D-93B5-984A8F8BC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C038EA1-A5C8-4528-9DEC-35C3970C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CC18C7B-5800-46CC-B5DF-8B8D91A1B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AFBA18-1DE7-4213-9CF2-DAA4886EA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09AD18-3DFF-4A2A-BA06-5B62BC9F3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9349A2-4AE5-4765-852E-EDD390D0E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F551698-2DD2-4F8E-ABB8-0CBAE048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3D68F4A-8464-4C0E-8E8F-218BA86E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142AB3-3DD8-414B-8BB3-2E30DBD7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D796E03-EB21-459D-96EA-B0EE0109B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F4A84E-E201-47CA-85A4-25A9D7662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C03A65C-C198-4FD0-8FF6-BBF0C3AA8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2344B27-CEB6-40F4-A75F-54415ACD5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FD965435-B881-4C53-9917-5CDFE768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79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72D91726-E656-4E99-9757-0A6650CB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2" y="151704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229DD0-B22D-4E2B-EC84-9F0695668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418418" cy="1918215"/>
          </a:xfrm>
        </p:spPr>
        <p:txBody>
          <a:bodyPr anchor="ctr">
            <a:normAutofit/>
          </a:bodyPr>
          <a:lstStyle/>
          <a:p>
            <a:r>
              <a:rPr lang="de-DE" dirty="0"/>
              <a:t>Pro:</a:t>
            </a:r>
            <a:br>
              <a:rPr lang="de-DE" dirty="0"/>
            </a:br>
            <a:r>
              <a:rPr lang="de-DE" dirty="0"/>
              <a:t>High </a:t>
            </a:r>
            <a:r>
              <a:rPr lang="en-US" dirty="0"/>
              <a:t>flexibility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41AF4-BC9E-F708-9804-F09621D26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6275" y="725951"/>
            <a:ext cx="5696415" cy="191821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private</a:t>
            </a:r>
            <a:endParaRPr lang="de-DE"/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de-DE" dirty="0" err="1"/>
              <a:t>more</a:t>
            </a:r>
            <a:r>
              <a:rPr lang="de-DE" dirty="0"/>
              <a:t> 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 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err="1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Even in Work</a:t>
            </a:r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 </a:t>
            </a:r>
            <a:r>
              <a:rPr lang="de-DE" dirty="0" err="1"/>
              <a:t>use</a:t>
            </a:r>
            <a:r>
              <a:rPr lang="de-DE" dirty="0"/>
              <a:t> own, private </a:t>
            </a:r>
            <a:r>
              <a:rPr lang="de-DE" dirty="0" err="1"/>
              <a:t>branches</a:t>
            </a:r>
            <a:endParaRPr lang="de-DE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deleted</a:t>
            </a:r>
            <a:endParaRPr lang="de-DE" err="1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costs</a:t>
            </a:r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/>
          </a:p>
        </p:txBody>
      </p:sp>
      <p:pic>
        <p:nvPicPr>
          <p:cNvPr id="4" name="Grafik 3" descr="Ein Bild, das Screenshot, Diagramm, Grafiken, Text enthält.&#10;&#10;Beschreibung automatisch generiert.">
            <a:extLst>
              <a:ext uri="{FF2B5EF4-FFF2-40B4-BE49-F238E27FC236}">
                <a16:creationId xmlns:a16="http://schemas.microsoft.com/office/drawing/2014/main" id="{DD3CCB91-A7B9-9E34-A4B9-698697C6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83" y="2883005"/>
            <a:ext cx="8932602" cy="32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2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0327-7A08-9B3A-FE6A-07818CE18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ight Triangle 125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9B9032-67D6-0624-5458-83440BC8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de-DE" dirty="0"/>
              <a:t>Pro:</a:t>
            </a:r>
            <a:br>
              <a:rPr lang="de-DE" dirty="0"/>
            </a:br>
            <a:r>
              <a:rPr lang="de-DE" dirty="0"/>
              <a:t>High </a:t>
            </a:r>
            <a:r>
              <a:rPr lang="en-US" dirty="0"/>
              <a:t>flexibility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3C97FA-41AB-E3FC-0ACE-025567317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D87A6"/>
              </a:buClr>
            </a:pPr>
            <a:r>
              <a:rPr lang="de-DE" dirty="0"/>
              <a:t>"</a:t>
            </a:r>
            <a:r>
              <a:rPr lang="de-DE" dirty="0" err="1"/>
              <a:t>Undo</a:t>
            </a:r>
            <a:r>
              <a:rPr lang="de-DE" dirty="0"/>
              <a:t> on </a:t>
            </a:r>
            <a:r>
              <a:rPr lang="de-DE" dirty="0" err="1"/>
              <a:t>steroids</a:t>
            </a:r>
            <a:r>
              <a:rPr lang="de-DE" dirty="0"/>
              <a:t>"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/>
          </a:p>
        </p:txBody>
      </p:sp>
      <p:pic>
        <p:nvPicPr>
          <p:cNvPr id="5" name="Grafik 4" descr="Ein Bild, das Text, Screenshot, Schrift, Design enthält.&#10;&#10;Beschreibung automatisch generiert.">
            <a:extLst>
              <a:ext uri="{FF2B5EF4-FFF2-40B4-BE49-F238E27FC236}">
                <a16:creationId xmlns:a16="http://schemas.microsoft.com/office/drawing/2014/main" id="{4A657E5C-53D9-AC61-C4BD-CA63B2E9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33" y="899802"/>
            <a:ext cx="6401443" cy="50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05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3BAB29-0820-A3DC-6957-2CEBE4E8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2315D1C-E85D-6F92-C2E2-4578FE72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de-DE" dirty="0"/>
              <a:t>Pro:</a:t>
            </a:r>
            <a:br>
              <a:rPr lang="de-DE" dirty="0"/>
            </a:br>
            <a:r>
              <a:rPr lang="de-DE" dirty="0"/>
              <a:t>Multi-</a:t>
            </a:r>
            <a:r>
              <a:rPr lang="de-DE" dirty="0" err="1"/>
              <a:t>Platform</a:t>
            </a:r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519A3F-CFA8-E942-7E48-850EDF2C6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 err="1"/>
              <a:t>Git-Implementations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OS's</a:t>
            </a:r>
            <a:endParaRPr lang="de-DE"/>
          </a:p>
          <a:p>
            <a:pPr>
              <a:buClr>
                <a:srgbClr val="8D87A6"/>
              </a:buClr>
            </a:pP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CLI </a:t>
            </a:r>
          </a:p>
          <a:p>
            <a:pPr>
              <a:buClr>
                <a:srgbClr val="8D87A6"/>
              </a:buClr>
            </a:pPr>
            <a:r>
              <a:rPr lang="de-DE" dirty="0"/>
              <a:t>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commercial</a:t>
            </a:r>
            <a:r>
              <a:rPr lang="de-DE" dirty="0"/>
              <a:t> GUI-Clients</a:t>
            </a:r>
          </a:p>
          <a:p>
            <a:pPr>
              <a:buClr>
                <a:srgbClr val="8D87A6"/>
              </a:buClr>
            </a:pPr>
            <a:r>
              <a:rPr lang="de-DE" dirty="0"/>
              <a:t>Many </a:t>
            </a:r>
            <a:r>
              <a:rPr lang="de-DE" dirty="0" err="1"/>
              <a:t>IDE's</a:t>
            </a:r>
            <a:r>
              <a:rPr lang="de-DE" dirty="0"/>
              <a:t> 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integrated</a:t>
            </a:r>
          </a:p>
          <a:p>
            <a:pPr>
              <a:buClr>
                <a:srgbClr val="8D87A6"/>
              </a:buClr>
            </a:pPr>
            <a:r>
              <a:rPr lang="de-DE" dirty="0"/>
              <a:t>Ideal </a:t>
            </a:r>
            <a:r>
              <a:rPr lang="de-DE" dirty="0" err="1"/>
              <a:t>for</a:t>
            </a:r>
            <a:r>
              <a:rPr lang="de-DE" dirty="0"/>
              <a:t> Cross-</a:t>
            </a:r>
            <a:r>
              <a:rPr lang="de-DE" dirty="0" err="1"/>
              <a:t>Platform</a:t>
            </a:r>
            <a:r>
              <a:rPr lang="de-DE" dirty="0"/>
              <a:t>-</a:t>
            </a:r>
            <a:r>
              <a:rPr lang="de-DE" dirty="0" err="1"/>
              <a:t>Developing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87A69A09-189C-A4F6-5217-ADBE7F360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4" r="12616" b="9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6258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5A19D0-2BD2-47E7-A51B-B8083A14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641F14-42D8-42E0-8B56-FC0A08EB2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3FEF18-8973-49F1-B984-81E630730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FEE187-7ECD-4C55-BE26-0DA3DDE0E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708818-667C-4218-8552-2975EB004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A1A626-67CE-4E24-974F-C432A21D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029D28-01D8-4EB8-B30C-79D6F14E6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24E501C-EBFD-4E76-8F7F-9EFA76EFF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4596B9-52A8-4717-8158-2204F86D9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EC080A-A9BB-467A-92A9-D597436B7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5DD030-3FCC-4380-B680-8E171845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015E10D-03D4-4A67-8377-5B0A55F3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B96670-ACA9-42B6-87A2-E4119998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BC8247-310E-48D0-9CEF-43BC6E41A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2F09D0F-F86F-4AA5-AB1D-AAB1E5BA9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569AF0-6598-4FCC-803D-B3C3DE03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1B68A9D-7921-44B8-8464-E36F028EE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8EB3D7-2443-4764-9991-B691C090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6128C1-7748-441C-94E4-1874BB577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76682F-0434-4D7E-B400-2DF99D969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CD2F02B-2688-4DCD-9610-1C086528F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BA0DA4B-915F-4A6D-8368-BE7B53E42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01711BC-8D96-4E1F-934B-9E382A617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64551E-CB94-4200-809A-9E33122BA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64389BE-74F0-4F54-9DE0-2BCB33C7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6721F72-5343-46B1-AFC1-6DF4FF77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A528A6-14EE-4010-93CB-95F75CB96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86140D-084D-4621-A556-65927AB44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2049A17-7EE3-4BEF-B630-AD0AB020E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23B596-7D86-4AF3-AE7E-A696FEF1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F7FC8FA-C1DE-4F38-BCDA-464A5478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5BEFE2E-F050-46F9-BAD0-939F37AA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63D6C682-FD57-4DF7-854F-DD140E1E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151621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A67DE2-C2AF-EA1F-8B2F-61F8E934B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3805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 err="1"/>
              <a:t>Git</a:t>
            </a:r>
            <a:br>
              <a:rPr lang="de-DE" dirty="0"/>
            </a:br>
            <a:r>
              <a:rPr lang="de-DE" dirty="0" err="1"/>
              <a:t>Cons</a:t>
            </a:r>
            <a:endParaRPr lang="de-DE" err="1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5FAF70-D14E-CBE8-57AA-5AD2B31A5A2C}"/>
              </a:ext>
            </a:extLst>
          </p:cNvPr>
          <p:cNvSpPr>
            <a:spLocks/>
          </p:cNvSpPr>
          <p:nvPr/>
        </p:nvSpPr>
        <p:spPr>
          <a:xfrm>
            <a:off x="977554" y="2773985"/>
            <a:ext cx="9751117" cy="3366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29768">
              <a:spcAft>
                <a:spcPts val="600"/>
              </a:spcAft>
            </a:pPr>
            <a:r>
              <a:rPr lang="de-DE" sz="169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"</a:t>
            </a:r>
            <a:r>
              <a:rPr lang="de-DE" sz="1692" kern="1200" dirty="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Insufficient</a:t>
            </a:r>
            <a:r>
              <a:rPr lang="de-DE" sz="169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 </a:t>
            </a:r>
            <a:r>
              <a:rPr lang="de-DE" sz="1692" kern="1200" dirty="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facts</a:t>
            </a:r>
            <a:r>
              <a:rPr lang="de-DE" sz="169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 </a:t>
            </a:r>
            <a:r>
              <a:rPr lang="de-DE" sz="1692" kern="1200" dirty="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always</a:t>
            </a:r>
            <a:r>
              <a:rPr lang="de-DE" sz="169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 </a:t>
            </a:r>
            <a:r>
              <a:rPr lang="de-DE" sz="1692" kern="1200" dirty="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invite</a:t>
            </a:r>
            <a:r>
              <a:rPr lang="de-DE" sz="169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 </a:t>
            </a:r>
            <a:r>
              <a:rPr lang="de-DE" sz="1692" kern="1200" dirty="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danger</a:t>
            </a:r>
            <a:r>
              <a:rPr lang="de-DE" sz="169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."</a:t>
            </a:r>
          </a:p>
          <a:p>
            <a:pPr marL="429768" lvl="1" defTabSz="429768">
              <a:spcAft>
                <a:spcPts val="600"/>
              </a:spcAft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sz="1692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Mr. Spock, "Space Seed"</a:t>
            </a:r>
            <a:endParaRPr lang="de-DE"/>
          </a:p>
        </p:txBody>
      </p:sp>
      <p:pic>
        <p:nvPicPr>
          <p:cNvPr id="5" name="Grafik 4" descr="Ein Bild, das Hand enthält.&#10;&#10;Beschreibung automatisch generiert.">
            <a:extLst>
              <a:ext uri="{FF2B5EF4-FFF2-40B4-BE49-F238E27FC236}">
                <a16:creationId xmlns:a16="http://schemas.microsoft.com/office/drawing/2014/main" id="{73B8BF14-BFFE-8369-C69D-54BE9DBD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378" y="2339974"/>
            <a:ext cx="2804776" cy="28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2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50EBF-3DC4-FE24-01BE-04A2D188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302F467-9AB9-0415-4B2F-7DE95E18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de-DE" dirty="0" err="1"/>
              <a:t>Con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Complexity</a:t>
            </a:r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B4BBAB-FE4B-A470-DBF8-94C7C7E04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1300"/>
              <a:t>Data Modell </a:t>
            </a:r>
            <a:r>
              <a:rPr lang="de-DE" sz="1300" err="1"/>
              <a:t>is</a:t>
            </a:r>
            <a:r>
              <a:rPr lang="de-DE" sz="1300"/>
              <a:t> </a:t>
            </a:r>
            <a:r>
              <a:rPr lang="de-DE" sz="1300" err="1"/>
              <a:t>very</a:t>
            </a:r>
            <a:r>
              <a:rPr lang="de-DE" sz="1300"/>
              <a:t> flexible</a:t>
            </a:r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de-DE" sz="1300" err="1"/>
              <a:t>Increased</a:t>
            </a:r>
            <a:r>
              <a:rPr lang="de-DE" sz="1300"/>
              <a:t> </a:t>
            </a:r>
            <a:r>
              <a:rPr lang="de-DE" sz="1300" err="1"/>
              <a:t>learning</a:t>
            </a:r>
            <a:r>
              <a:rPr lang="de-DE" sz="1300"/>
              <a:t> </a:t>
            </a:r>
            <a:r>
              <a:rPr lang="de-DE" sz="1300" err="1"/>
              <a:t>effort</a:t>
            </a:r>
            <a:r>
              <a:rPr lang="de-DE" sz="1300"/>
              <a:t> </a:t>
            </a:r>
            <a:r>
              <a:rPr lang="de-DE" sz="1300" err="1"/>
              <a:t>to</a:t>
            </a:r>
            <a:r>
              <a:rPr lang="de-DE" sz="1300"/>
              <a:t> </a:t>
            </a:r>
            <a:r>
              <a:rPr lang="de-DE" sz="1300" err="1"/>
              <a:t>work</a:t>
            </a:r>
            <a:r>
              <a:rPr lang="de-DE" sz="1300"/>
              <a:t> safe and </a:t>
            </a:r>
            <a:r>
              <a:rPr lang="de-DE" sz="1300" err="1"/>
              <a:t>productiv</a:t>
            </a:r>
            <a:endParaRPr lang="de-DE" sz="1300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sz="1300"/>
              <a:t>Easy </a:t>
            </a:r>
            <a:r>
              <a:rPr lang="de-DE" sz="1300" err="1"/>
              <a:t>to</a:t>
            </a:r>
            <a:r>
              <a:rPr lang="de-DE" sz="1300"/>
              <a:t> </a:t>
            </a:r>
            <a:r>
              <a:rPr lang="de-DE" sz="1300" err="1"/>
              <a:t>get</a:t>
            </a:r>
            <a:r>
              <a:rPr lang="de-DE" sz="1300"/>
              <a:t> </a:t>
            </a:r>
            <a:r>
              <a:rPr lang="de-DE" sz="1300" err="1"/>
              <a:t>started</a:t>
            </a:r>
            <a:endParaRPr lang="de-DE" sz="1300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sz="1300" err="1"/>
              <a:t>Reaching</a:t>
            </a:r>
            <a:r>
              <a:rPr lang="de-DE" sz="1300"/>
              <a:t> an </a:t>
            </a:r>
            <a:r>
              <a:rPr lang="de-DE" sz="1300" err="1"/>
              <a:t>barrier</a:t>
            </a:r>
            <a:endParaRPr lang="de-DE" sz="1300"/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de-DE" sz="1300" err="1"/>
              <a:t>Git</a:t>
            </a:r>
            <a:r>
              <a:rPr lang="de-DE" sz="1300"/>
              <a:t> </a:t>
            </a:r>
            <a:r>
              <a:rPr lang="de-DE" sz="1300" err="1"/>
              <a:t>has</a:t>
            </a:r>
            <a:r>
              <a:rPr lang="de-DE" sz="1300"/>
              <a:t> a different </a:t>
            </a:r>
            <a:r>
              <a:rPr lang="de-DE" sz="1300" err="1"/>
              <a:t>behaviour</a:t>
            </a:r>
            <a:r>
              <a:rPr lang="de-DE" sz="1300"/>
              <a:t> in </a:t>
            </a:r>
            <a:r>
              <a:rPr lang="de-DE" sz="1300" err="1"/>
              <a:t>certain</a:t>
            </a:r>
            <a:r>
              <a:rPr lang="de-DE" sz="1300"/>
              <a:t> </a:t>
            </a:r>
            <a:r>
              <a:rPr lang="de-DE" sz="1300" err="1"/>
              <a:t>conditions</a:t>
            </a:r>
            <a:endParaRPr lang="de-DE" sz="1300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sz="1300" err="1"/>
              <a:t>Than</a:t>
            </a:r>
            <a:r>
              <a:rPr lang="de-DE" sz="1300"/>
              <a:t> a </a:t>
            </a:r>
            <a:r>
              <a:rPr lang="de-DE" sz="1300" err="1"/>
              <a:t>starter</a:t>
            </a:r>
            <a:r>
              <a:rPr lang="de-DE" sz="1300"/>
              <a:t> </a:t>
            </a:r>
            <a:r>
              <a:rPr lang="de-DE" sz="1300" err="1"/>
              <a:t>would</a:t>
            </a:r>
            <a:r>
              <a:rPr lang="de-DE" sz="1300"/>
              <a:t> </a:t>
            </a:r>
            <a:r>
              <a:rPr lang="de-DE" sz="1300" err="1"/>
              <a:t>expect</a:t>
            </a:r>
            <a:endParaRPr lang="de-DE" sz="1300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sz="1300"/>
              <a:t>Data </a:t>
            </a:r>
            <a:r>
              <a:rPr lang="de-DE" sz="1300" err="1"/>
              <a:t>seems</a:t>
            </a:r>
            <a:r>
              <a:rPr lang="de-DE" sz="1300"/>
              <a:t> </a:t>
            </a:r>
            <a:r>
              <a:rPr lang="de-DE" sz="1300" err="1"/>
              <a:t>to</a:t>
            </a:r>
            <a:r>
              <a:rPr lang="de-DE" sz="1300"/>
              <a:t> </a:t>
            </a:r>
            <a:r>
              <a:rPr lang="de-DE" sz="1300" err="1"/>
              <a:t>disapear</a:t>
            </a:r>
            <a:endParaRPr lang="de-DE" sz="1300"/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de-DE" sz="1300" err="1"/>
              <a:t>Git</a:t>
            </a:r>
            <a:r>
              <a:rPr lang="de-DE" sz="1300"/>
              <a:t> </a:t>
            </a:r>
            <a:r>
              <a:rPr lang="de-DE" sz="1300" err="1"/>
              <a:t>has</a:t>
            </a:r>
            <a:r>
              <a:rPr lang="de-DE" sz="1300"/>
              <a:t> a "–</a:t>
            </a:r>
            <a:r>
              <a:rPr lang="de-DE" sz="1300" err="1"/>
              <a:t>force</a:t>
            </a:r>
            <a:r>
              <a:rPr lang="de-DE" sz="1300"/>
              <a:t>" Parameter</a:t>
            </a:r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sz="1300" err="1"/>
              <a:t>To</a:t>
            </a:r>
            <a:r>
              <a:rPr lang="de-DE" sz="1300"/>
              <a:t> </a:t>
            </a:r>
            <a:r>
              <a:rPr lang="de-DE" sz="1300" err="1"/>
              <a:t>allow</a:t>
            </a:r>
            <a:r>
              <a:rPr lang="de-DE" sz="1300"/>
              <a:t> </a:t>
            </a:r>
            <a:r>
              <a:rPr lang="de-DE" sz="1300" err="1"/>
              <a:t>certain</a:t>
            </a:r>
            <a:r>
              <a:rPr lang="de-DE" sz="1300"/>
              <a:t> </a:t>
            </a:r>
            <a:r>
              <a:rPr lang="de-DE" sz="1300" err="1"/>
              <a:t>operations</a:t>
            </a:r>
            <a:r>
              <a:rPr lang="de-DE" sz="1300"/>
              <a:t> </a:t>
            </a:r>
            <a:r>
              <a:rPr lang="de-DE" sz="1300" err="1"/>
              <a:t>which</a:t>
            </a:r>
            <a:r>
              <a:rPr lang="de-DE" sz="1300"/>
              <a:t> </a:t>
            </a:r>
            <a:r>
              <a:rPr lang="de-DE" sz="1300" err="1"/>
              <a:t>are</a:t>
            </a:r>
            <a:r>
              <a:rPr lang="de-DE" sz="1300"/>
              <a:t> </a:t>
            </a:r>
            <a:r>
              <a:rPr lang="de-DE" sz="1300" err="1"/>
              <a:t>normally</a:t>
            </a:r>
            <a:r>
              <a:rPr lang="de-DE" sz="1300"/>
              <a:t> </a:t>
            </a:r>
            <a:r>
              <a:rPr lang="de-DE" sz="1300" err="1"/>
              <a:t>prohibited</a:t>
            </a:r>
          </a:p>
          <a:p>
            <a:pPr marL="228600">
              <a:lnSpc>
                <a:spcPct val="100000"/>
              </a:lnSpc>
              <a:buClr>
                <a:srgbClr val="8D87A6"/>
              </a:buClr>
            </a:pPr>
            <a:endParaRPr lang="de-DE" sz="1300"/>
          </a:p>
          <a:p>
            <a:pPr marL="228600" lvl="1" indent="0">
              <a:lnSpc>
                <a:spcPct val="100000"/>
              </a:lnSpc>
              <a:buClr>
                <a:srgbClr val="8D87A6"/>
              </a:buClr>
              <a:buNone/>
            </a:pPr>
            <a:endParaRPr lang="de-DE" sz="1300"/>
          </a:p>
          <a:p>
            <a:pPr marL="228600" lvl="1" indent="0">
              <a:lnSpc>
                <a:spcPct val="100000"/>
              </a:lnSpc>
              <a:buClr>
                <a:srgbClr val="8D87A6"/>
              </a:buClr>
              <a:buNone/>
            </a:pPr>
            <a:endParaRPr lang="de-DE" sz="1300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 sz="1300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 sz="1300"/>
          </a:p>
          <a:p>
            <a:pPr>
              <a:lnSpc>
                <a:spcPct val="100000"/>
              </a:lnSpc>
              <a:buClr>
                <a:srgbClr val="8D87A6"/>
              </a:buClr>
            </a:pPr>
            <a:endParaRPr lang="de-DE" sz="1300"/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A7FA543F-7359-8D62-40AE-97339C4B0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3" r="20532" b="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1531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E6D0E50-E79E-E072-E626-4E3B2F57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de-DE" dirty="0" err="1"/>
              <a:t>Con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Decentralized</a:t>
            </a:r>
          </a:p>
        </p:txBody>
      </p:sp>
      <p:sp>
        <p:nvSpPr>
          <p:cNvPr id="48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82D283-7F8A-2F1E-8D4F-26B7DCE1F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1400"/>
              <a:t>Not </a:t>
            </a:r>
            <a:r>
              <a:rPr lang="de-DE" sz="1400" err="1"/>
              <a:t>suitable</a:t>
            </a:r>
            <a:r>
              <a:rPr lang="de-DE" sz="1400"/>
              <a:t> </a:t>
            </a:r>
            <a:r>
              <a:rPr lang="de-DE" sz="1400" err="1"/>
              <a:t>for</a:t>
            </a:r>
            <a:r>
              <a:rPr lang="de-DE" sz="1400"/>
              <a:t> </a:t>
            </a:r>
            <a:r>
              <a:rPr lang="de-DE" sz="1400" err="1"/>
              <a:t>very</a:t>
            </a:r>
            <a:r>
              <a:rPr lang="de-DE" sz="1400"/>
              <a:t> large </a:t>
            </a:r>
            <a:r>
              <a:rPr lang="de-DE" sz="1400" err="1"/>
              <a:t>monolithic</a:t>
            </a:r>
            <a:r>
              <a:rPr lang="de-DE" sz="1400"/>
              <a:t> </a:t>
            </a:r>
            <a:r>
              <a:rPr lang="de-DE" sz="1400" err="1"/>
              <a:t>databases</a:t>
            </a:r>
            <a:endParaRPr lang="de-DE" sz="1400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sz="1400"/>
              <a:t>Windows-Team at Microsoft </a:t>
            </a:r>
            <a:r>
              <a:rPr lang="de-DE" sz="1400" err="1"/>
              <a:t>wanted</a:t>
            </a:r>
            <a:r>
              <a:rPr lang="de-DE" sz="1400"/>
              <a:t> </a:t>
            </a:r>
            <a:r>
              <a:rPr lang="de-DE" sz="1400" err="1"/>
              <a:t>migrate</a:t>
            </a:r>
            <a:r>
              <a:rPr lang="de-DE" sz="1400"/>
              <a:t> </a:t>
            </a:r>
            <a:r>
              <a:rPr lang="de-DE" sz="1400" err="1"/>
              <a:t>to</a:t>
            </a:r>
            <a:r>
              <a:rPr lang="de-DE" sz="1400"/>
              <a:t> </a:t>
            </a:r>
            <a:r>
              <a:rPr lang="de-DE" sz="1400" err="1"/>
              <a:t>Git</a:t>
            </a:r>
          </a:p>
          <a:p>
            <a:pPr lvl="2">
              <a:lnSpc>
                <a:spcPct val="100000"/>
              </a:lnSpc>
              <a:buClr>
                <a:srgbClr val="8D87A6"/>
              </a:buClr>
            </a:pPr>
            <a:r>
              <a:rPr lang="de-DE" sz="1400" err="1"/>
              <a:t>Monolithic</a:t>
            </a:r>
            <a:r>
              <a:rPr lang="de-DE" sz="1400"/>
              <a:t> Windows-Sourcecode</a:t>
            </a:r>
          </a:p>
          <a:p>
            <a:pPr lvl="2">
              <a:lnSpc>
                <a:spcPct val="100000"/>
              </a:lnSpc>
              <a:buClr>
                <a:srgbClr val="8D87A6"/>
              </a:buClr>
            </a:pPr>
            <a:r>
              <a:rPr lang="de-DE" sz="1400"/>
              <a:t>3,5 </a:t>
            </a:r>
            <a:r>
              <a:rPr lang="de-DE" sz="1400" err="1"/>
              <a:t>million</a:t>
            </a:r>
            <a:r>
              <a:rPr lang="de-DE" sz="1400"/>
              <a:t> Files</a:t>
            </a:r>
          </a:p>
          <a:p>
            <a:pPr lvl="2">
              <a:lnSpc>
                <a:spcPct val="100000"/>
              </a:lnSpc>
              <a:buClr>
                <a:srgbClr val="8D87A6"/>
              </a:buClr>
            </a:pPr>
            <a:r>
              <a:rPr lang="de-DE" sz="1400"/>
              <a:t>300 GB Repo-Size</a:t>
            </a:r>
          </a:p>
          <a:p>
            <a:pPr lvl="2">
              <a:lnSpc>
                <a:spcPct val="100000"/>
              </a:lnSpc>
              <a:buClr>
                <a:srgbClr val="8D87A6"/>
              </a:buClr>
            </a:pPr>
            <a:r>
              <a:rPr lang="de-DE" sz="1400"/>
              <a:t>Basic </a:t>
            </a:r>
            <a:r>
              <a:rPr lang="de-DE" sz="1400" err="1"/>
              <a:t>Operations</a:t>
            </a:r>
            <a:r>
              <a:rPr lang="de-DE" sz="1400"/>
              <a:t> </a:t>
            </a:r>
            <a:r>
              <a:rPr lang="de-DE" sz="1400" err="1"/>
              <a:t>took</a:t>
            </a:r>
            <a:r>
              <a:rPr lang="de-DE" sz="1400"/>
              <a:t> </a:t>
            </a:r>
            <a:r>
              <a:rPr lang="de-DE" sz="1400" err="1"/>
              <a:t>hours</a:t>
            </a:r>
            <a:r>
              <a:rPr lang="de-DE" sz="1400"/>
              <a:t>!</a:t>
            </a:r>
          </a:p>
          <a:p>
            <a:pPr lvl="2">
              <a:lnSpc>
                <a:spcPct val="100000"/>
              </a:lnSpc>
              <a:buClr>
                <a:srgbClr val="8D87A6"/>
              </a:buClr>
            </a:pPr>
            <a:r>
              <a:rPr lang="de-DE" sz="1400" err="1"/>
              <a:t>Developed</a:t>
            </a:r>
            <a:r>
              <a:rPr lang="de-DE" sz="1400"/>
              <a:t> </a:t>
            </a:r>
            <a:r>
              <a:rPr lang="de-DE" sz="1400" err="1"/>
              <a:t>Git</a:t>
            </a:r>
            <a:r>
              <a:rPr lang="de-DE" sz="1400"/>
              <a:t> Virtual File System</a:t>
            </a:r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,monospace" panose="05000000000000000000" pitchFamily="2" charset="2"/>
              <a:buChar char="o"/>
            </a:pPr>
            <a:r>
              <a:rPr lang="de-DE" sz="1400">
                <a:latin typeface="Arial"/>
                <a:cs typeface="Arial"/>
              </a:rPr>
              <a:t>GitHub </a:t>
            </a:r>
            <a:r>
              <a:rPr lang="de-DE" sz="1400" err="1">
                <a:latin typeface="Arial"/>
                <a:cs typeface="Arial"/>
              </a:rPr>
              <a:t>recommends</a:t>
            </a:r>
            <a:endParaRPr lang="en-US" sz="1400" err="1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buClr>
                <a:srgbClr val="8D87A6"/>
              </a:buClr>
              <a:buFont typeface="Courier New,monospace" panose="05000000000000000000" pitchFamily="2" charset="2"/>
              <a:buChar char="o"/>
            </a:pPr>
            <a:r>
              <a:rPr lang="de-DE" sz="1400" err="1">
                <a:latin typeface="Arial"/>
                <a:cs typeface="Arial"/>
              </a:rPr>
              <a:t>Reposize</a:t>
            </a:r>
            <a:r>
              <a:rPr lang="de-DE" sz="1400">
                <a:latin typeface="Arial"/>
                <a:cs typeface="Arial"/>
              </a:rPr>
              <a:t> &lt; 1GB</a:t>
            </a:r>
            <a:endParaRPr lang="en-US" sz="14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buClr>
                <a:srgbClr val="8D87A6"/>
              </a:buClr>
              <a:buFont typeface="Courier New,monospace" panose="05000000000000000000" pitchFamily="2" charset="2"/>
              <a:buChar char="o"/>
            </a:pPr>
            <a:r>
              <a:rPr lang="de-DE" sz="1400">
                <a:latin typeface="Arial"/>
                <a:cs typeface="Arial"/>
              </a:rPr>
              <a:t>Max. </a:t>
            </a:r>
            <a:r>
              <a:rPr lang="de-DE" sz="1400" err="1">
                <a:latin typeface="Arial"/>
                <a:cs typeface="Arial"/>
              </a:rPr>
              <a:t>Filesize</a:t>
            </a:r>
            <a:r>
              <a:rPr lang="de-DE" sz="1400">
                <a:latin typeface="Arial"/>
                <a:cs typeface="Arial"/>
              </a:rPr>
              <a:t> &lt; 100 MB</a:t>
            </a:r>
            <a:endParaRPr lang="en-US" sz="14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buClr>
                <a:srgbClr val="8D87A6"/>
              </a:buClr>
            </a:pPr>
            <a:endParaRPr lang="de-DE" sz="1400"/>
          </a:p>
          <a:p>
            <a:pPr lvl="1">
              <a:lnSpc>
                <a:spcPct val="100000"/>
              </a:lnSpc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 sz="1400"/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19C762BA-4771-3D66-0896-827618A4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4" r="41961" b="3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375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C7A7B-0C27-46CA-7DBB-6C9377ED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3E2F73A-281C-1D08-83FE-A2E2F0672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DF3CED-52C1-06DE-DE54-CDDF1F719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5337B0D-710D-8122-357A-7BECDC0D4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1CBF756-619A-9250-9110-F97381F22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CDAE2B1-3114-ABE0-950F-5A47D4865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09482DA-88BE-AE99-D691-039C530F4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40343CE-78B1-1B31-20A8-9FB6A2AAC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DDA5D3D-6516-3A66-635B-59C3848B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2EC0D67-08D7-9E69-D740-2C0A7AFFF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4551AA8-2C91-8F35-09A0-D7B064828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92A5113-3473-0200-C169-2A7ABA454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3880449-B55C-6E7F-867A-382ABE03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3AC4BA-B1A1-03D2-6DD3-6010B0678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D88AC1E-70D2-5312-0FB3-7D20B2E53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F7A5D40-E387-5D8D-9A12-9A21D75BB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E846DA-2704-EF5C-EAB3-2F93A9E3E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62CCD5A-29CE-EF79-62C6-134D3BEA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DB228AA-7217-EFB6-6E4F-1A3C5CB8F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C5A5E9F-349D-E286-A9F8-BC68308E9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7BD01D-2C44-277B-FADF-AEC821B37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A12367D-6A33-7247-D29B-BF47070F8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D8040A2-7060-C875-E888-CA7EB4DD3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C5162E2-50BA-55A2-A406-CB7E4B691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A1F7AF2-EC04-672E-BB6B-381F887FD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7E112AD-8F03-093D-6F7D-15E0DEF79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FCE9F8D-323B-255B-970F-C67F25FF3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5082BF1-5C76-4C61-5F3F-CF45FF90C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82A5CC4-3785-742B-7751-9C055E48F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D6F9F0C-67A2-8E1C-1FDF-1B0B8F189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20813A-B314-62F2-EC4D-CE4E77A98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BA2A9A7-68CA-54DD-83E6-78FFAADEE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9FB9617-A2F3-6481-A8B8-E1CC339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307AA8E-FA6A-1E0E-95A5-79B008206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ight Triangle 87">
            <a:extLst>
              <a:ext uri="{FF2B5EF4-FFF2-40B4-BE49-F238E27FC236}">
                <a16:creationId xmlns:a16="http://schemas.microsoft.com/office/drawing/2014/main" id="{A7B3ADF4-65F9-FDF2-D262-D5860E2A3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6C8AAA-D94B-241D-637A-3E8CBC39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927652" cy="1881178"/>
          </a:xfrm>
        </p:spPr>
        <p:txBody>
          <a:bodyPr>
            <a:normAutofit/>
          </a:bodyPr>
          <a:lstStyle/>
          <a:p>
            <a:r>
              <a:rPr lang="de-DE" dirty="0" err="1"/>
              <a:t>Git</a:t>
            </a:r>
            <a:br>
              <a:rPr lang="de-DE" dirty="0"/>
            </a:br>
            <a:r>
              <a:rPr lang="de-DE" dirty="0"/>
              <a:t>3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Migrate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A5D66C-B43A-EC50-6C67-56F5CB891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"…. </a:t>
            </a:r>
            <a:r>
              <a:rPr lang="en-US" dirty="0">
                <a:ea typeface="+mn-lt"/>
                <a:cs typeface="+mn-lt"/>
              </a:rPr>
              <a:t>To boldly go where no man has gone before"</a:t>
            </a:r>
            <a:endParaRPr lang="de-DE"/>
          </a:p>
          <a:p>
            <a:pPr>
              <a:buClr>
                <a:srgbClr val="8D87A6"/>
              </a:buClr>
            </a:pPr>
            <a:endParaRPr lang="en-US" dirty="0"/>
          </a:p>
          <a:p>
            <a:pPr marL="0" indent="0">
              <a:buClr>
                <a:srgbClr val="8D87A6"/>
              </a:buClr>
              <a:buNone/>
            </a:pPr>
            <a:r>
              <a:rPr lang="en-US" dirty="0"/>
              <a:t>Star Trek Opening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FEE31D6-C192-C178-46EA-5712B0AE8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3405" y="729344"/>
            <a:ext cx="4227298" cy="54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52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07A35-7534-009D-7CA3-10F13544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Recommended 3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 Migration</a:t>
            </a:r>
            <a:br>
              <a:rPr lang="de-DE" dirty="0"/>
            </a:br>
            <a:r>
              <a:rPr lang="de-DE" dirty="0" err="1"/>
              <a:t>Step</a:t>
            </a:r>
            <a:r>
              <a:rPr lang="de-DE" dirty="0"/>
              <a:t> 1 – Inform and </a:t>
            </a:r>
            <a:r>
              <a:rPr lang="de-DE" dirty="0" err="1"/>
              <a:t>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CEC25-19C7-B1B0-D6F7-2DB1DE74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Starting</a:t>
            </a:r>
            <a:r>
              <a:rPr lang="de-DE" dirty="0"/>
              <a:t> </a:t>
            </a:r>
            <a:r>
              <a:rPr lang="de-DE" dirty="0" err="1"/>
              <a:t>point</a:t>
            </a:r>
            <a:endParaRPr lang="de-DE" dirty="0"/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Official Webseite </a:t>
            </a:r>
            <a:r>
              <a:rPr lang="de-DE" dirty="0">
                <a:ea typeface="+mn-lt"/>
                <a:cs typeface="+mn-lt"/>
                <a:hlinkClick r:id="rId2"/>
              </a:rPr>
              <a:t>https://git-scm.com/</a:t>
            </a:r>
            <a:endParaRPr lang="de-DE" dirty="0">
              <a:ea typeface="+mn-lt"/>
              <a:cs typeface="+mn-lt"/>
            </a:endParaRP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Book "Pro </a:t>
            </a:r>
            <a:r>
              <a:rPr lang="de-DE" dirty="0" err="1"/>
              <a:t>Git</a:t>
            </a:r>
            <a:r>
              <a:rPr lang="de-DE" dirty="0"/>
              <a:t>"</a:t>
            </a:r>
          </a:p>
          <a:p>
            <a:pPr lvl="2">
              <a:buClr>
                <a:srgbClr val="8D87A6"/>
              </a:buClr>
            </a:pPr>
            <a:r>
              <a:rPr lang="de-DE" dirty="0"/>
              <a:t>Free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website</a:t>
            </a:r>
          </a:p>
          <a:p>
            <a:pPr lvl="2">
              <a:buClr>
                <a:srgbClr val="8D87A6"/>
              </a:buClr>
            </a:pPr>
            <a:r>
              <a:rPr lang="de-DE" dirty="0">
                <a:ea typeface="+mn-lt"/>
                <a:cs typeface="+mn-lt"/>
                <a:hlinkClick r:id="rId3"/>
              </a:rPr>
              <a:t>https://git-scm.com/book/en/v2/Getting-Started-About-Version-Control</a:t>
            </a:r>
            <a:endParaRPr lang="de-DE" dirty="0"/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Tutorial on Atlassian Website</a:t>
            </a:r>
          </a:p>
          <a:p>
            <a:pPr lvl="2">
              <a:buClr>
                <a:srgbClr val="8D87A6"/>
              </a:buClr>
            </a:pPr>
            <a:r>
              <a:rPr lang="de-DE" dirty="0">
                <a:ea typeface="+mn-lt"/>
                <a:cs typeface="+mn-lt"/>
                <a:hlinkClick r:id="rId4"/>
              </a:rPr>
              <a:t>https://www.atlassian.com/de/git/tutorials</a:t>
            </a:r>
            <a:endParaRPr lang="de-DE" dirty="0"/>
          </a:p>
          <a:p>
            <a:pPr marL="457200" lvl="1"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 dirty="0"/>
          </a:p>
          <a:p>
            <a:pPr>
              <a:buClr>
                <a:srgbClr val="8D87A6"/>
              </a:buClr>
            </a:pPr>
            <a:r>
              <a:rPr lang="de-DE" dirty="0" err="1"/>
              <a:t>familiarize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intensively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 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 dirty="0"/>
          </a:p>
        </p:txBody>
      </p:sp>
      <p:pic>
        <p:nvPicPr>
          <p:cNvPr id="4" name="Grafik 3" descr="Ein Bild, das Text, Screenshot, Logo, Marke enthält.&#10;&#10;Beschreibung automatisch generiert.">
            <a:extLst>
              <a:ext uri="{FF2B5EF4-FFF2-40B4-BE49-F238E27FC236}">
                <a16:creationId xmlns:a16="http://schemas.microsoft.com/office/drawing/2014/main" id="{5FD5791D-29BD-8289-903E-58194818F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475" y="2258768"/>
            <a:ext cx="20859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94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9E947-7EF7-49D8-4833-1552077A1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50186-04A9-DE2E-ECE6-5FBCBEAF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ea typeface="+mj-lt"/>
                <a:cs typeface="+mj-lt"/>
              </a:rPr>
              <a:t>Recommended 3 </a:t>
            </a:r>
            <a:r>
              <a:rPr lang="de-DE" dirty="0" err="1">
                <a:ea typeface="+mj-lt"/>
                <a:cs typeface="+mj-lt"/>
              </a:rPr>
              <a:t>Steps</a:t>
            </a:r>
            <a:r>
              <a:rPr lang="de-DE" dirty="0">
                <a:ea typeface="+mj-lt"/>
                <a:cs typeface="+mj-lt"/>
              </a:rPr>
              <a:t> </a:t>
            </a:r>
            <a:r>
              <a:rPr lang="de-DE" dirty="0" err="1">
                <a:ea typeface="+mj-lt"/>
                <a:cs typeface="+mj-lt"/>
              </a:rPr>
              <a:t>to</a:t>
            </a:r>
            <a:r>
              <a:rPr lang="de-DE" dirty="0">
                <a:ea typeface="+mj-lt"/>
                <a:cs typeface="+mj-lt"/>
              </a:rPr>
              <a:t> Migration</a:t>
            </a:r>
            <a:br>
              <a:rPr lang="de-DE" dirty="0"/>
            </a:br>
            <a:r>
              <a:rPr lang="de-DE" dirty="0" err="1"/>
              <a:t>Step</a:t>
            </a:r>
            <a:r>
              <a:rPr lang="de-DE" dirty="0"/>
              <a:t> 2 - Practice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FAE9F5-0E4E-FCA6-9C55-C124794F9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 and a simple Project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commands</a:t>
            </a:r>
            <a:endParaRPr lang="de-DE" dirty="0"/>
          </a:p>
          <a:p>
            <a:pPr>
              <a:buClr>
                <a:srgbClr val="8D87A6"/>
              </a:buClr>
            </a:pPr>
            <a:r>
              <a:rPr lang="de-DE" dirty="0"/>
              <a:t>Use </a:t>
            </a:r>
            <a:r>
              <a:rPr lang="de-DE" err="1"/>
              <a:t>the</a:t>
            </a:r>
            <a:r>
              <a:rPr lang="de-DE" dirty="0"/>
              <a:t> Tool </a:t>
            </a:r>
            <a:r>
              <a:rPr lang="de-DE" err="1"/>
              <a:t>GitViz</a:t>
            </a:r>
            <a:endParaRPr lang="de-DE"/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>
                <a:hlinkClick r:id="rId2"/>
              </a:rPr>
              <a:t>https://github.com/Readify/GitViz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internal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 dirty="0"/>
          </a:p>
        </p:txBody>
      </p:sp>
      <p:pic>
        <p:nvPicPr>
          <p:cNvPr id="4" name="Grafik 3" descr="Ein Bild, das Text, Screenshot, Computer, Software enthält.&#10;&#10;Beschreibung automatisch generiert.">
            <a:extLst>
              <a:ext uri="{FF2B5EF4-FFF2-40B4-BE49-F238E27FC236}">
                <a16:creationId xmlns:a16="http://schemas.microsoft.com/office/drawing/2014/main" id="{2B03E604-343F-E008-A6CC-C19A0725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292" y="237196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1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07D529-D5EF-1637-4ADA-C1056756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0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9890E8-A484-0C4C-2906-07A88967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5"/>
            <a:ext cx="10611627" cy="1916619"/>
          </a:xfrm>
        </p:spPr>
        <p:txBody>
          <a:bodyPr>
            <a:normAutofit/>
          </a:bodyPr>
          <a:lstStyle/>
          <a:p>
            <a:r>
              <a:rPr lang="de-DE" dirty="0">
                <a:ea typeface="+mj-lt"/>
                <a:cs typeface="+mj-lt"/>
              </a:rPr>
              <a:t>Recommended 3 </a:t>
            </a:r>
            <a:r>
              <a:rPr lang="de-DE" dirty="0" err="1">
                <a:ea typeface="+mj-lt"/>
                <a:cs typeface="+mj-lt"/>
              </a:rPr>
              <a:t>Steps</a:t>
            </a:r>
            <a:r>
              <a:rPr lang="de-DE" dirty="0">
                <a:ea typeface="+mj-lt"/>
                <a:cs typeface="+mj-lt"/>
              </a:rPr>
              <a:t> </a:t>
            </a:r>
            <a:r>
              <a:rPr lang="de-DE" dirty="0" err="1">
                <a:ea typeface="+mj-lt"/>
                <a:cs typeface="+mj-lt"/>
              </a:rPr>
              <a:t>to</a:t>
            </a:r>
            <a:r>
              <a:rPr lang="de-DE" dirty="0">
                <a:ea typeface="+mj-lt"/>
                <a:cs typeface="+mj-lt"/>
              </a:rPr>
              <a:t> Migration</a:t>
            </a:r>
            <a:br>
              <a:rPr lang="de-DE" dirty="0">
                <a:ea typeface="+mj-lt"/>
                <a:cs typeface="+mj-lt"/>
              </a:rPr>
            </a:br>
            <a:r>
              <a:rPr lang="de-DE" dirty="0" err="1"/>
              <a:t>Step</a:t>
            </a:r>
            <a:r>
              <a:rPr lang="de-DE" dirty="0"/>
              <a:t> 3 - Migration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C75ED2-8CCA-0ED2-E0AC-0316A752A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893475"/>
            <a:ext cx="4981486" cy="32425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err="1"/>
              <a:t>Git</a:t>
            </a:r>
            <a:r>
              <a:rPr lang="de-DE" dirty="0"/>
              <a:t> </a:t>
            </a:r>
            <a:r>
              <a:rPr lang="de-DE" dirty="0" err="1"/>
              <a:t>supports</a:t>
            </a:r>
            <a:r>
              <a:rPr lang="de-DE" dirty="0"/>
              <a:t> 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 SVN Repos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Import </a:t>
            </a:r>
            <a:r>
              <a:rPr lang="de-DE" dirty="0" err="1"/>
              <a:t>of</a:t>
            </a:r>
            <a:r>
              <a:rPr lang="de-DE" dirty="0"/>
              <a:t> TFVC Repos</a:t>
            </a:r>
          </a:p>
          <a:p>
            <a:pPr lvl="2">
              <a:buClr>
                <a:srgbClr val="8D87A6"/>
              </a:buClr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</a:t>
            </a:r>
            <a:r>
              <a:rPr lang="de-DE" dirty="0"/>
              <a:t> 30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history</a:t>
            </a:r>
            <a:endParaRPr lang="de-DE"/>
          </a:p>
          <a:p>
            <a:pPr>
              <a:buClr>
                <a:srgbClr val="8D87A6"/>
              </a:buClr>
            </a:pPr>
            <a:r>
              <a:rPr lang="de-DE" dirty="0"/>
              <a:t>Manual Migration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 err="1"/>
              <a:t>Checkout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 VCS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 err="1"/>
              <a:t>Checkin</a:t>
            </a:r>
            <a:r>
              <a:rPr lang="de-DE" dirty="0"/>
              <a:t> in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</a:p>
        </p:txBody>
      </p:sp>
      <p:pic>
        <p:nvPicPr>
          <p:cNvPr id="4" name="Grafik 3" descr="Ein Bild, das Grafiken, Schrift, Design enthält.&#10;&#10;Beschreibung automatisch generiert.">
            <a:extLst>
              <a:ext uri="{FF2B5EF4-FFF2-40B4-BE49-F238E27FC236}">
                <a16:creationId xmlns:a16="http://schemas.microsoft.com/office/drawing/2014/main" id="{24D6D9FB-C4FD-B33C-61C2-A8B31717FB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3380382"/>
            <a:ext cx="5411775" cy="22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53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DB897-9C55-0E30-2FC6-AD2E550C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BC9EC2-6121-899C-0D5B-591C0F159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Short </a:t>
            </a:r>
            <a:r>
              <a:rPr lang="de-DE" err="1"/>
              <a:t>History</a:t>
            </a:r>
            <a:r>
              <a:rPr lang="de-DE" dirty="0"/>
              <a:t> </a:t>
            </a:r>
            <a:r>
              <a:rPr lang="de-DE" err="1"/>
              <a:t>of</a:t>
            </a:r>
            <a:r>
              <a:rPr lang="de-DE" dirty="0"/>
              <a:t> </a:t>
            </a:r>
            <a:r>
              <a:rPr lang="de-DE" err="1"/>
              <a:t>Git</a:t>
            </a:r>
            <a:endParaRPr lang="de-DE" dirty="0" err="1"/>
          </a:p>
          <a:p>
            <a:pPr>
              <a:buClr>
                <a:srgbClr val="8D87A6"/>
              </a:buClr>
            </a:pPr>
            <a:r>
              <a:rPr lang="de-DE" dirty="0"/>
              <a:t>User </a:t>
            </a:r>
            <a:r>
              <a:rPr lang="de-DE" dirty="0" err="1"/>
              <a:t>Statistics</a:t>
            </a:r>
            <a:endParaRPr lang="de-DE" dirty="0"/>
          </a:p>
          <a:p>
            <a:pPr>
              <a:buClr>
                <a:srgbClr val="8D87A6"/>
              </a:buClr>
            </a:pPr>
            <a:r>
              <a:rPr lang="de-DE" dirty="0"/>
              <a:t>Advantages Version Control System</a:t>
            </a:r>
          </a:p>
          <a:p>
            <a:pPr>
              <a:buClr>
                <a:srgbClr val="8D87A6"/>
              </a:buClr>
            </a:pPr>
            <a:r>
              <a:rPr lang="de-DE" dirty="0"/>
              <a:t>Technical </a:t>
            </a:r>
            <a:r>
              <a:rPr lang="de-DE" dirty="0" err="1"/>
              <a:t>Insights</a:t>
            </a:r>
            <a:endParaRPr lang="de-DE" dirty="0"/>
          </a:p>
          <a:p>
            <a:pPr>
              <a:buClr>
                <a:srgbClr val="8D87A6"/>
              </a:buClr>
            </a:pPr>
            <a:r>
              <a:rPr lang="de-DE" dirty="0"/>
              <a:t>Pros</a:t>
            </a:r>
          </a:p>
          <a:p>
            <a:pPr>
              <a:buClr>
                <a:srgbClr val="8D87A6"/>
              </a:buClr>
            </a:pPr>
            <a:r>
              <a:rPr lang="de-DE" dirty="0" err="1"/>
              <a:t>Cons</a:t>
            </a:r>
            <a:endParaRPr lang="de-DE" dirty="0"/>
          </a:p>
          <a:p>
            <a:pPr>
              <a:buClr>
                <a:srgbClr val="8D87A6"/>
              </a:buClr>
            </a:pPr>
            <a:r>
              <a:rPr lang="de-DE" dirty="0"/>
              <a:t>Recommended 3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migrate</a:t>
            </a:r>
            <a:endParaRPr lang="de-DE" dirty="0"/>
          </a:p>
          <a:p>
            <a:pPr>
              <a:buClr>
                <a:srgbClr val="8D87A6"/>
              </a:buClr>
            </a:pPr>
            <a:endParaRPr lang="de-DE" dirty="0"/>
          </a:p>
          <a:p>
            <a:pPr>
              <a:buClr>
                <a:srgbClr val="8D87A6"/>
              </a:buClr>
            </a:pPr>
            <a:endParaRPr lang="de-DE" dirty="0"/>
          </a:p>
          <a:p>
            <a:pPr>
              <a:buClr>
                <a:srgbClr val="8D87A6"/>
              </a:buClr>
            </a:pPr>
            <a:endParaRPr lang="de-DE" dirty="0"/>
          </a:p>
          <a:p>
            <a:pPr>
              <a:buClr>
                <a:srgbClr val="8D87A6"/>
              </a:buClr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3386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C7A2BB-E03E-436B-ABA5-3EBC8FB40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DC0849-A033-4B02-97FE-B41AD9A86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ADCA7D-864A-49AD-B820-102F220EA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57E947-1347-4EB3-89EB-DF85D94E2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B5FAB9-675C-4906-A39C-BCFD6892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C524971-DA3C-4B74-A99D-95CECD50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BDB683-BC6A-4522-82A5-C7457201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560A9-0B55-472F-8261-6951E27C5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D874A14-7926-47E8-947C-904C98B0E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3E5598F-2EAC-49C0-B77B-95438A8ED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8993AC-196C-48AC-BCE3-3E71814D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17F3CA-CF3E-4CD8-B001-2BDF09D76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37402-E5C4-470B-955F-F3A886776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15EAA5-98ED-4276-880E-4E3789CEA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F94794-653E-45B6-811B-8081788A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2DE38F-FC85-4274-8C84-8E75162E6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4AF14C3-798E-4C02-A6B4-165D003D7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3D4C15-2F93-446B-AF2D-82072EC01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9026E7-4EC6-47AE-A989-318A5CA6B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DEDA5A-47AA-4ED0-897C-C0B1873B6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061821F-242E-4E40-B305-9048634C0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0734AE8-EEDD-4DCB-9723-087DC2EC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DB511B-1563-4336-AFBB-D561A7C0B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CEC4A9-4067-4D92-A28E-EE8152717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783B25-A3A3-45C4-B04C-A11644250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31178CD-3DE0-4C42-811C-7BC881FB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26C508-8BE5-4ACF-A219-09B5D995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B58DEC2-3409-477A-84B4-A5D297FB0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EE3E226-6EDA-4FC4-B670-9590DD5CE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BC874A8-EE7F-4F92-AAEA-40B18D939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3D647B-0C43-4C02-9BD2-A01859FD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6DE01B-DD35-4B52-A72E-57E60E226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E6E7542-3B08-4DC5-83E8-094128969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0"/>
            <a:ext cx="5402454" cy="2510445"/>
          </a:xfrm>
        </p:spPr>
        <p:txBody>
          <a:bodyPr>
            <a:normAutofit/>
          </a:bodyPr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 </a:t>
            </a:r>
            <a:r>
              <a:rPr lang="de-DE" dirty="0" err="1"/>
              <a:t>attention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7EDA30-C04E-3BC0-AA6F-623DD7420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425899"/>
            <a:ext cx="5185297" cy="2309737"/>
          </a:xfrm>
        </p:spPr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18D3B53-4071-48E8-9CB1-4566DAFA0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260044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fik 3" descr="Lächelnde ältere Frau in einem Anruf">
            <a:extLst>
              <a:ext uri="{FF2B5EF4-FFF2-40B4-BE49-F238E27FC236}">
                <a16:creationId xmlns:a16="http://schemas.microsoft.com/office/drawing/2014/main" id="{638A19EF-D998-4FCB-1075-E0FD71E9B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5"/>
          <a:stretch/>
        </p:blipFill>
        <p:spPr>
          <a:xfrm>
            <a:off x="6062050" y="-1554"/>
            <a:ext cx="6120571" cy="685799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2747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2B42B-607C-1552-2CFC-09E2AFBA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D7D08-76E8-3A57-B98F-D854413F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39D893-3C1C-84DA-57C8-B3B20F5A6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lr>
                <a:srgbClr val="8D87A6"/>
              </a:buClr>
            </a:pPr>
            <a:r>
              <a:rPr lang="de-DE" dirty="0"/>
              <a:t>1991-2002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Linux Community </a:t>
            </a:r>
            <a:r>
              <a:rPr lang="de-DE" err="1"/>
              <a:t>passed</a:t>
            </a:r>
            <a:r>
              <a:rPr lang="de-DE" dirty="0"/>
              <a:t> </a:t>
            </a:r>
            <a:r>
              <a:rPr lang="de-DE" err="1"/>
              <a:t>changes</a:t>
            </a:r>
            <a:r>
              <a:rPr lang="de-DE" dirty="0"/>
              <a:t> in </a:t>
            </a:r>
            <a:r>
              <a:rPr lang="de-DE" err="1"/>
              <a:t>the</a:t>
            </a:r>
            <a:r>
              <a:rPr lang="de-DE" dirty="0"/>
              <a:t> </a:t>
            </a:r>
            <a:r>
              <a:rPr lang="de-DE" err="1"/>
              <a:t>software</a:t>
            </a:r>
            <a:r>
              <a:rPr lang="de-DE" dirty="0"/>
              <a:t> </a:t>
            </a:r>
            <a:r>
              <a:rPr lang="de-DE" err="1"/>
              <a:t>around</a:t>
            </a:r>
            <a:r>
              <a:rPr lang="de-DE" dirty="0"/>
              <a:t> </a:t>
            </a:r>
            <a:r>
              <a:rPr lang="de-DE" err="1"/>
              <a:t>as</a:t>
            </a:r>
            <a:r>
              <a:rPr lang="de-DE" dirty="0"/>
              <a:t> </a:t>
            </a:r>
            <a:r>
              <a:rPr lang="de-DE" err="1"/>
              <a:t>patches</a:t>
            </a:r>
            <a:r>
              <a:rPr lang="de-DE" dirty="0"/>
              <a:t> and </a:t>
            </a:r>
            <a:r>
              <a:rPr lang="de-DE" err="1"/>
              <a:t>archived</a:t>
            </a:r>
            <a:r>
              <a:rPr lang="de-DE" dirty="0"/>
              <a:t> </a:t>
            </a:r>
            <a:r>
              <a:rPr lang="de-DE" err="1"/>
              <a:t>file</a:t>
            </a:r>
            <a:endParaRPr lang="de-DE" dirty="0" err="1"/>
          </a:p>
          <a:p>
            <a:pPr>
              <a:buClr>
                <a:srgbClr val="8D87A6"/>
              </a:buClr>
            </a:pPr>
            <a:r>
              <a:rPr lang="de-DE" dirty="0"/>
              <a:t>2002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Linux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 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proprietary</a:t>
            </a:r>
            <a:r>
              <a:rPr lang="de-DE" dirty="0"/>
              <a:t> DCS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BitKeeper</a:t>
            </a:r>
            <a:endParaRPr lang="de-DE" dirty="0"/>
          </a:p>
          <a:p>
            <a:pPr>
              <a:buClr>
                <a:srgbClr val="8D87A6"/>
              </a:buClr>
            </a:pPr>
            <a:r>
              <a:rPr lang="de-DE" dirty="0"/>
              <a:t>2005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 err="1"/>
              <a:t>BitKeeper's</a:t>
            </a:r>
            <a:r>
              <a:rPr lang="de-DE" dirty="0"/>
              <a:t> </a:t>
            </a:r>
            <a:r>
              <a:rPr lang="de-DE" dirty="0" err="1"/>
              <a:t>free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-charge </a:t>
            </a:r>
            <a:r>
              <a:rPr lang="de-DE" dirty="0" err="1"/>
              <a:t>status</a:t>
            </a:r>
            <a:r>
              <a:rPr lang="de-DE" dirty="0"/>
              <a:t> was </a:t>
            </a:r>
            <a:r>
              <a:rPr lang="de-DE" dirty="0" err="1"/>
              <a:t>revoked</a:t>
            </a:r>
            <a:endParaRPr lang="de-DE" dirty="0"/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Linux Community startet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Git</a:t>
            </a:r>
          </a:p>
          <a:p>
            <a:pPr lvl="2">
              <a:buClr>
                <a:srgbClr val="8D87A6"/>
              </a:buClr>
            </a:pP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experiences</a:t>
            </a:r>
            <a:r>
              <a:rPr lang="de-DE" sz="1800" dirty="0"/>
              <a:t> </a:t>
            </a:r>
            <a:r>
              <a:rPr lang="de-DE" sz="1800" dirty="0" err="1"/>
              <a:t>they</a:t>
            </a:r>
            <a:r>
              <a:rPr lang="de-DE" sz="1800" dirty="0"/>
              <a:t> </a:t>
            </a:r>
            <a:r>
              <a:rPr lang="de-DE" sz="1800" dirty="0" err="1"/>
              <a:t>had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BitKeeper</a:t>
            </a:r>
            <a:endParaRPr lang="de-DE" sz="1800" dirty="0"/>
          </a:p>
          <a:p>
            <a:pPr>
              <a:buClr>
                <a:srgbClr val="8D87A6"/>
              </a:buClr>
            </a:pP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9097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45693-D9A4-41F4-A4DD-FA29D280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de-DE" dirty="0"/>
              <a:t>User </a:t>
            </a:r>
            <a:r>
              <a:rPr lang="de-DE" dirty="0" err="1"/>
              <a:t>statistics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B20A1-1735-FD96-F421-9F8137505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Source: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Developer Survey </a:t>
            </a:r>
            <a:r>
              <a:rPr lang="de-DE" dirty="0" err="1"/>
              <a:t>Results</a:t>
            </a:r>
            <a:r>
              <a:rPr lang="de-DE" dirty="0"/>
              <a:t> 2018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/>
              <a:t>Website: Stackoverflow.com</a:t>
            </a:r>
          </a:p>
          <a:p>
            <a:pPr>
              <a:buClr>
                <a:srgbClr val="8D87A6"/>
              </a:buClr>
            </a:pPr>
            <a:endParaRPr lang="de-DE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97DA0B47-D575-BE99-AC19-BEB6E721CC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140544"/>
              </p:ext>
            </p:extLst>
          </p:nvPr>
        </p:nvGraphicFramePr>
        <p:xfrm>
          <a:off x="7087094" y="721082"/>
          <a:ext cx="4401655" cy="5422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0260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A87768-3C78-CF14-4B99-0143428E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de-DE" dirty="0">
                <a:ea typeface="+mj-lt"/>
                <a:cs typeface="+mj-lt"/>
              </a:rPr>
              <a:t>User </a:t>
            </a:r>
            <a:r>
              <a:rPr lang="de-DE" dirty="0" err="1">
                <a:ea typeface="+mj-lt"/>
                <a:cs typeface="+mj-lt"/>
              </a:rPr>
              <a:t>statistics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ED861F-0F93-3410-D909-095C7B019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>
                <a:latin typeface="Arial"/>
                <a:cs typeface="Arial"/>
              </a:rPr>
              <a:t>Source:</a:t>
            </a:r>
            <a:endParaRPr lang="en-US" dirty="0">
              <a:latin typeface="Arial"/>
              <a:cs typeface="Arial"/>
            </a:endParaRPr>
          </a:p>
          <a:p>
            <a:pPr lvl="1">
              <a:buClr>
                <a:srgbClr val="8D87A6"/>
              </a:buClr>
              <a:buFont typeface="Courier New,monospace" panose="05000000000000000000" pitchFamily="2" charset="2"/>
              <a:buChar char="o"/>
            </a:pPr>
            <a:r>
              <a:rPr lang="de-DE" dirty="0">
                <a:latin typeface="Arial"/>
                <a:cs typeface="Arial"/>
              </a:rPr>
              <a:t>Developer Survey </a:t>
            </a:r>
            <a:r>
              <a:rPr lang="de-DE" dirty="0" err="1">
                <a:latin typeface="Arial"/>
                <a:cs typeface="Arial"/>
              </a:rPr>
              <a:t>Results</a:t>
            </a:r>
            <a:r>
              <a:rPr lang="de-DE" dirty="0">
                <a:latin typeface="Arial"/>
                <a:cs typeface="Arial"/>
              </a:rPr>
              <a:t> 2018</a:t>
            </a:r>
            <a:endParaRPr lang="en-US" dirty="0">
              <a:latin typeface="Arial"/>
              <a:cs typeface="Arial"/>
            </a:endParaRPr>
          </a:p>
          <a:p>
            <a:pPr lvl="1">
              <a:buClr>
                <a:srgbClr val="8D87A6"/>
              </a:buClr>
              <a:buFont typeface="Courier New,monospace" panose="05000000000000000000" pitchFamily="2" charset="2"/>
              <a:buChar char="o"/>
            </a:pPr>
            <a:r>
              <a:rPr lang="de-DE" dirty="0">
                <a:latin typeface="Arial"/>
                <a:cs typeface="Arial"/>
              </a:rPr>
              <a:t>Website: Stackoverflow.com</a:t>
            </a:r>
            <a:endParaRPr lang="en-US" dirty="0">
              <a:latin typeface="Arial"/>
              <a:cs typeface="Arial"/>
            </a:endParaRPr>
          </a:p>
          <a:p>
            <a:pPr>
              <a:buClr>
                <a:srgbClr val="8D87A6"/>
              </a:buClr>
            </a:pPr>
            <a:endParaRPr lang="de-DE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821CE8C5-D2C0-C847-94B4-BB8B70F0BDA1}"/>
              </a:ext>
              <a:ext uri="{147F2762-F138-4A5C-976F-8EAC2B608ADB}">
                <a16:predDERef xmlns:a16="http://schemas.microsoft.com/office/drawing/2014/main" pred="{97DA0B47-D575-BE99-AC19-BEB6E721CC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13091"/>
              </p:ext>
            </p:extLst>
          </p:nvPr>
        </p:nvGraphicFramePr>
        <p:xfrm>
          <a:off x="7087094" y="721082"/>
          <a:ext cx="4401655" cy="5422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458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85C75-37BA-1BB5-A11E-893E532C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Version Control 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5A365D-F39F-1A58-6142-E6ECC7F8E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10325000" cy="41115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lr>
                <a:srgbClr val="8D87A6"/>
              </a:buClr>
            </a:pPr>
            <a:r>
              <a:rPr lang="de-DE" dirty="0">
                <a:ea typeface="+mn-lt"/>
                <a:cs typeface="+mn-lt"/>
              </a:rPr>
              <a:t>A </a:t>
            </a:r>
            <a:r>
              <a:rPr lang="de-DE" dirty="0" err="1">
                <a:ea typeface="+mn-lt"/>
                <a:cs typeface="+mn-lt"/>
              </a:rPr>
              <a:t>comprehensive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long</a:t>
            </a:r>
            <a:r>
              <a:rPr lang="de-DE" dirty="0">
                <a:ea typeface="+mn-lt"/>
                <a:cs typeface="+mn-lt"/>
              </a:rPr>
              <a:t>-term </a:t>
            </a:r>
            <a:r>
              <a:rPr lang="de-DE" dirty="0" err="1">
                <a:ea typeface="+mn-lt"/>
                <a:cs typeface="+mn-lt"/>
              </a:rPr>
              <a:t>change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history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each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file</a:t>
            </a:r>
            <a:r>
              <a:rPr lang="de-DE" dirty="0">
                <a:ea typeface="+mn-lt"/>
                <a:cs typeface="+mn-lt"/>
              </a:rPr>
              <a:t>.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err="1">
                <a:ea typeface="+mn-lt"/>
                <a:cs typeface="+mn-lt"/>
              </a:rPr>
              <a:t>if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you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screw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things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up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or</a:t>
            </a:r>
            <a:r>
              <a:rPr lang="de-DE" dirty="0">
                <a:ea typeface="+mn-lt"/>
                <a:cs typeface="+mn-lt"/>
              </a:rPr>
              <a:t> lose </a:t>
            </a:r>
            <a:r>
              <a:rPr lang="de-DE" err="1">
                <a:ea typeface="+mn-lt"/>
                <a:cs typeface="+mn-lt"/>
              </a:rPr>
              <a:t>files</a:t>
            </a:r>
            <a:endParaRPr lang="de-DE"/>
          </a:p>
          <a:p>
            <a:pPr lvl="2">
              <a:buClr>
                <a:srgbClr val="8D87A6"/>
              </a:buClr>
            </a:pPr>
            <a:r>
              <a:rPr lang="de-DE" err="1">
                <a:ea typeface="+mn-lt"/>
                <a:cs typeface="+mn-lt"/>
              </a:rPr>
              <a:t>You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can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recover</a:t>
            </a:r>
            <a:endParaRPr lang="de-DE">
              <a:ea typeface="+mn-lt"/>
              <a:cs typeface="+mn-lt"/>
            </a:endParaRPr>
          </a:p>
          <a:p>
            <a:pPr lvl="2">
              <a:buClr>
                <a:srgbClr val="8D87A6"/>
              </a:buClr>
            </a:pPr>
            <a:r>
              <a:rPr lang="de-DE" dirty="0">
                <a:ea typeface="+mn-lt"/>
                <a:cs typeface="+mn-lt"/>
              </a:rPr>
              <a:t>On a </a:t>
            </a:r>
            <a:r>
              <a:rPr lang="de-DE" dirty="0" err="1">
                <a:ea typeface="+mn-lt"/>
                <a:cs typeface="+mn-lt"/>
              </a:rPr>
              <a:t>cost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a </a:t>
            </a:r>
            <a:r>
              <a:rPr lang="de-DE" dirty="0" err="1">
                <a:ea typeface="+mn-lt"/>
                <a:cs typeface="+mn-lt"/>
              </a:rPr>
              <a:t>little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overhead</a:t>
            </a:r>
            <a:endParaRPr lang="de-DE">
              <a:ea typeface="+mn-lt"/>
              <a:cs typeface="+mn-lt"/>
            </a:endParaRPr>
          </a:p>
          <a:p>
            <a:pPr>
              <a:buClr>
                <a:srgbClr val="8D87A6"/>
              </a:buClr>
            </a:pPr>
            <a:r>
              <a:rPr lang="de-DE" dirty="0" err="1">
                <a:ea typeface="+mn-lt"/>
                <a:cs typeface="+mn-lt"/>
              </a:rPr>
              <a:t>Branching</a:t>
            </a:r>
            <a:r>
              <a:rPr lang="de-DE" dirty="0">
                <a:ea typeface="+mn-lt"/>
                <a:cs typeface="+mn-lt"/>
              </a:rPr>
              <a:t> and </a:t>
            </a:r>
            <a:r>
              <a:rPr lang="de-DE" dirty="0" err="1">
                <a:ea typeface="+mn-lt"/>
                <a:cs typeface="+mn-lt"/>
              </a:rPr>
              <a:t>Merging</a:t>
            </a:r>
            <a:endParaRPr lang="de-DE">
              <a:ea typeface="+mn-lt"/>
              <a:cs typeface="+mn-lt"/>
            </a:endParaRP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>
                <a:ea typeface="+mn-lt"/>
                <a:cs typeface="+mn-lt"/>
              </a:rPr>
              <a:t>Different </a:t>
            </a:r>
            <a:r>
              <a:rPr lang="de-DE" dirty="0" err="1">
                <a:ea typeface="+mn-lt"/>
                <a:cs typeface="+mn-lt"/>
              </a:rPr>
              <a:t>user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can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work</a:t>
            </a:r>
            <a:r>
              <a:rPr lang="de-DE" dirty="0">
                <a:ea typeface="+mn-lt"/>
                <a:cs typeface="+mn-lt"/>
              </a:rPr>
              <a:t> at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same </a:t>
            </a:r>
            <a:r>
              <a:rPr lang="de-DE" dirty="0" err="1">
                <a:ea typeface="+mn-lt"/>
                <a:cs typeface="+mn-lt"/>
              </a:rPr>
              <a:t>data</a:t>
            </a:r>
            <a:endParaRPr lang="de-DE" dirty="0">
              <a:ea typeface="+mn-lt"/>
              <a:cs typeface="+mn-lt"/>
            </a:endParaRP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>
                <a:ea typeface="+mn-lt"/>
                <a:cs typeface="+mn-lt"/>
              </a:rPr>
              <a:t>Branch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a </a:t>
            </a:r>
            <a:r>
              <a:rPr lang="de-DE" dirty="0" err="1">
                <a:ea typeface="+mn-lt"/>
                <a:cs typeface="+mn-lt"/>
              </a:rPr>
              <a:t>new</a:t>
            </a:r>
            <a:r>
              <a:rPr lang="de-DE" dirty="0">
                <a:ea typeface="+mn-lt"/>
                <a:cs typeface="+mn-lt"/>
              </a:rPr>
              <a:t> feature </a:t>
            </a:r>
            <a:r>
              <a:rPr lang="de-DE" dirty="0" err="1">
                <a:ea typeface="+mn-lt"/>
                <a:cs typeface="+mn-lt"/>
              </a:rPr>
              <a:t>or</a:t>
            </a:r>
            <a:r>
              <a:rPr lang="de-DE" dirty="0">
                <a:ea typeface="+mn-lt"/>
                <a:cs typeface="+mn-lt"/>
              </a:rPr>
              <a:t> a </a:t>
            </a:r>
            <a:r>
              <a:rPr lang="de-DE" dirty="0" err="1">
                <a:ea typeface="+mn-lt"/>
                <a:cs typeface="+mn-lt"/>
              </a:rPr>
              <a:t>new</a:t>
            </a:r>
            <a:r>
              <a:rPr lang="de-DE" dirty="0">
                <a:ea typeface="+mn-lt"/>
                <a:cs typeface="+mn-lt"/>
              </a:rPr>
              <a:t> Release</a:t>
            </a:r>
          </a:p>
          <a:p>
            <a:pPr>
              <a:buClr>
                <a:srgbClr val="8D87A6"/>
              </a:buClr>
            </a:pPr>
            <a:r>
              <a:rPr lang="de-DE" dirty="0" err="1">
                <a:ea typeface="+mn-lt"/>
                <a:cs typeface="+mn-lt"/>
              </a:rPr>
              <a:t>Trackability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>
                <a:ea typeface="+mn-lt"/>
                <a:cs typeface="+mn-lt"/>
              </a:rPr>
              <a:t>Tracking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user</a:t>
            </a:r>
            <a:r>
              <a:rPr lang="de-DE" dirty="0">
                <a:ea typeface="+mn-lt"/>
                <a:cs typeface="+mn-lt"/>
              </a:rPr>
              <a:t>, date, </a:t>
            </a:r>
            <a:r>
              <a:rPr lang="de-DE" dirty="0" err="1">
                <a:ea typeface="+mn-lt"/>
                <a:cs typeface="+mn-lt"/>
              </a:rPr>
              <a:t>purpose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change</a:t>
            </a:r>
          </a:p>
          <a:p>
            <a:pPr>
              <a:buClr>
                <a:srgbClr val="8D87A6"/>
              </a:buClr>
            </a:pPr>
            <a:r>
              <a:rPr lang="de-DE" dirty="0">
                <a:ea typeface="+mn-lt"/>
                <a:cs typeface="+mn-lt"/>
              </a:rPr>
              <a:t>Not </a:t>
            </a:r>
            <a:r>
              <a:rPr lang="de-DE" dirty="0" err="1">
                <a:ea typeface="+mn-lt"/>
                <a:cs typeface="+mn-lt"/>
              </a:rPr>
              <a:t>only</a:t>
            </a:r>
            <a:r>
              <a:rPr lang="de-DE" dirty="0">
                <a:ea typeface="+mn-lt"/>
                <a:cs typeface="+mn-lt"/>
              </a:rPr>
              <a:t> Source Code</a:t>
            </a: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every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kind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data</a:t>
            </a:r>
            <a:endParaRPr lang="de-DE" dirty="0">
              <a:ea typeface="+mn-lt"/>
              <a:cs typeface="+mn-lt"/>
            </a:endParaRPr>
          </a:p>
          <a:p>
            <a:pPr>
              <a:buClr>
                <a:srgbClr val="8D87A6"/>
              </a:buClr>
            </a:pPr>
            <a:endParaRPr lang="de-DE">
              <a:ea typeface="+mn-lt"/>
              <a:cs typeface="+mn-lt"/>
            </a:endParaRP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>
              <a:ea typeface="+mn-lt"/>
              <a:cs typeface="+mn-lt"/>
            </a:endParaRPr>
          </a:p>
          <a:p>
            <a:pPr lvl="1">
              <a:buClr>
                <a:srgbClr val="8D87A6"/>
              </a:buClr>
              <a:buFont typeface="Courier New" panose="05000000000000000000" pitchFamily="2" charset="2"/>
              <a:buChar char="o"/>
            </a:pPr>
            <a:endParaRPr lang="de-DE">
              <a:ea typeface="+mn-lt"/>
              <a:cs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34164D-FE44-0BDB-D2A8-DBAA1B42C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9231" y="2827020"/>
            <a:ext cx="609600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15A19D0-2BD2-47E7-A51B-B8083A14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6641F14-42D8-42E0-8B56-FC0A08EB2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F3FEF18-8973-49F1-B984-81E630730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FEE187-7ECD-4C55-BE26-0DA3DDE0E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8708818-667C-4218-8552-2975EB004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FA1A626-67CE-4E24-974F-C432A21D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0029D28-01D8-4EB8-B30C-79D6F14E6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24E501C-EBFD-4E76-8F7F-9EFA76EFF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04596B9-52A8-4717-8158-2204F86D9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1EC080A-A9BB-467A-92A9-D597436B7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65DD030-3FCC-4380-B680-8E171845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015E10D-03D4-4A67-8377-5B0A55F3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DB96670-ACA9-42B6-87A2-E4119998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2BC8247-310E-48D0-9CEF-43BC6E41A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2F09D0F-F86F-4AA5-AB1D-AAB1E5BA9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9569AF0-6598-4FCC-803D-B3C3DE03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1B68A9D-7921-44B8-8464-E36F028EE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68EB3D7-2443-4764-9991-B691C090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A6128C1-7748-441C-94E4-1874BB577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276682F-0434-4D7E-B400-2DF99D969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CD2F02B-2688-4DCD-9610-1C086528F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BA0DA4B-915F-4A6D-8368-BE7B53E42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01711BC-8D96-4E1F-934B-9E382A617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364551E-CB94-4200-809A-9E33122BA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64389BE-74F0-4F54-9DE0-2BCB33C7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6721F72-5343-46B1-AFC1-6DF4FF77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4A528A6-14EE-4010-93CB-95F75CB96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186140D-084D-4621-A556-65927AB44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2049A17-7EE3-4BEF-B630-AD0AB020E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23B596-7D86-4AF3-AE7E-A696FEF11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F7FC8FA-C1DE-4F38-BCDA-464A5478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BEFE2E-F050-46F9-BAD0-939F37AA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ight Triangle 121">
            <a:extLst>
              <a:ext uri="{FF2B5EF4-FFF2-40B4-BE49-F238E27FC236}">
                <a16:creationId xmlns:a16="http://schemas.microsoft.com/office/drawing/2014/main" id="{63D6C682-FD57-4DF7-854F-DD140E1E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151621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62521D-117A-F37D-A7FB-534AB85B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38051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First glance</a:t>
            </a:r>
            <a:br>
              <a:rPr lang="en-US"/>
            </a:br>
            <a:r>
              <a:rPr lang="en-US"/>
              <a:t>SVN vs. Git Commands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67294E8B-1A12-3C77-E351-F1217A7431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563" y="2445131"/>
          <a:ext cx="10325101" cy="359001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056336">
                  <a:extLst>
                    <a:ext uri="{9D8B030D-6E8A-4147-A177-3AD203B41FA5}">
                      <a16:colId xmlns:a16="http://schemas.microsoft.com/office/drawing/2014/main" val="3328066515"/>
                    </a:ext>
                  </a:extLst>
                </a:gridCol>
                <a:gridCol w="3222007">
                  <a:extLst>
                    <a:ext uri="{9D8B030D-6E8A-4147-A177-3AD203B41FA5}">
                      <a16:colId xmlns:a16="http://schemas.microsoft.com/office/drawing/2014/main" val="1371045257"/>
                    </a:ext>
                  </a:extLst>
                </a:gridCol>
                <a:gridCol w="3046758">
                  <a:extLst>
                    <a:ext uri="{9D8B030D-6E8A-4147-A177-3AD203B41FA5}">
                      <a16:colId xmlns:a16="http://schemas.microsoft.com/office/drawing/2014/main" val="4155627624"/>
                    </a:ext>
                  </a:extLst>
                </a:gridCol>
              </a:tblGrid>
              <a:tr h="557494">
                <a:tc>
                  <a:txBody>
                    <a:bodyPr/>
                    <a:lstStyle/>
                    <a:p>
                      <a:r>
                        <a:rPr lang="de-DE" sz="1600" b="1" cap="none" spc="0">
                          <a:solidFill>
                            <a:srgbClr val="FFFFFF"/>
                          </a:solidFill>
                        </a:rPr>
                        <a:t>Task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cap="none" spc="0">
                          <a:solidFill>
                            <a:srgbClr val="FFFFFF"/>
                          </a:solidFill>
                        </a:rPr>
                        <a:t>SVN Commands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cap="none" spc="0">
                          <a:solidFill>
                            <a:srgbClr val="FFFFFF"/>
                          </a:solidFill>
                        </a:rPr>
                        <a:t>Git Commands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013277"/>
                  </a:ext>
                </a:extLst>
              </a:tr>
              <a:tr h="557494"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Create a new repository.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svnadmin create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git init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3163"/>
                  </a:ext>
                </a:extLst>
              </a:tr>
              <a:tr h="802547"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Copy files into the client workspace.</a:t>
                      </a:r>
                    </a:p>
                  </a:txBody>
                  <a:tcPr marL="229736" marR="137842" marT="137842" marB="137842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svn checkout &lt;URL&gt; &lt;target_name&gt;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git clone or git fetch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850233"/>
                  </a:ext>
                </a:extLst>
              </a:tr>
              <a:tr h="557494"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Send changes to the depot.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svn commit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git commit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05376"/>
                  </a:ext>
                </a:extLst>
              </a:tr>
              <a:tr h="557494"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Add a new file.</a:t>
                      </a:r>
                    </a:p>
                  </a:txBody>
                  <a:tcPr marL="229736" marR="137842" marT="137842" marB="137842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svn import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git add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854887"/>
                  </a:ext>
                </a:extLst>
              </a:tr>
              <a:tr h="557494"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Compare changes to files.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svn diff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git diff</a:t>
                      </a:r>
                    </a:p>
                  </a:txBody>
                  <a:tcPr marL="229736" marR="137842" marT="137842" marB="1378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103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735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5" name="Rectangle 43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6" name="Group 45">
            <a:extLst>
              <a:ext uri="{FF2B5EF4-FFF2-40B4-BE49-F238E27FC236}">
                <a16:creationId xmlns:a16="http://schemas.microsoft.com/office/drawing/2014/main" id="{CEC7A2BB-E03E-436B-ABA5-3EBC8FB40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6DC0849-A033-4B02-97FE-B41AD9A86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ADCA7D-864A-49AD-B820-102F220EA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957E947-1347-4EB3-89EB-DF85D94E2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8B5FAB9-675C-4906-A39C-BCFD6892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C524971-DA3C-4B74-A99D-95CECD50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DBDB683-BC6A-4522-82A5-C7457201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41560A9-0B55-472F-8261-6951E27C5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D874A14-7926-47E8-947C-904C98B0E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E5598F-2EAC-49C0-B77B-95438A8ED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C8993AC-196C-48AC-BCE3-3E71814D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17F3CA-CF3E-4CD8-B001-2BDF09D76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5237402-E5C4-470B-955F-F3A886776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15EAA5-98ED-4276-880E-4E3789CEA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F94794-653E-45B6-811B-8081788A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2DE38F-FC85-4274-8C84-8E75162E6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4AF14C3-798E-4C02-A6B4-165D003D7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53D4C15-2F93-446B-AF2D-82072EC01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09026E7-4EC6-47AE-A989-318A5CA6B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6DEDA5A-47AA-4ED0-897C-C0B1873B6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61821F-242E-4E40-B305-9048634C0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734AE8-EEDD-4DCB-9723-087DC2EC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6DB511B-1563-4336-AFBB-D561A7C0B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5CEC4A9-4067-4D92-A28E-EE8152717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783B25-A3A3-45C4-B04C-A11644250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1178CD-3DE0-4C42-811C-7BC881FB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926C508-8BE5-4ACF-A219-09B5D995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B58DEC2-3409-477A-84B4-A5D297FB0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EE3E226-6EDA-4FC4-B670-9590DD5CE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BC874A8-EE7F-4F92-AAEA-40B18D939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23D647B-0C43-4C02-9BD2-A01859FD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C6DE01B-DD35-4B52-A72E-57E60E226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E2E4648-9FF0-49DD-09B7-1FF22F581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0"/>
            <a:ext cx="5402454" cy="25104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Git vs TFVC SVN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620776-10A6-C506-C6F9-6A90B7785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5" y="3425899"/>
            <a:ext cx="5185297" cy="23097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What is the difference?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Technical Insights</a:t>
            </a:r>
          </a:p>
        </p:txBody>
      </p:sp>
      <p:sp>
        <p:nvSpPr>
          <p:cNvPr id="97" name="Right Triangle 78">
            <a:extLst>
              <a:ext uri="{FF2B5EF4-FFF2-40B4-BE49-F238E27FC236}">
                <a16:creationId xmlns:a16="http://schemas.microsoft.com/office/drawing/2014/main" id="{218D3B53-4071-48E8-9CB1-4566DAFA0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260044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fik 3" descr="Ältere Frau mit Hand auf dem Kinn">
            <a:extLst>
              <a:ext uri="{FF2B5EF4-FFF2-40B4-BE49-F238E27FC236}">
                <a16:creationId xmlns:a16="http://schemas.microsoft.com/office/drawing/2014/main" id="{4C83B7D4-7652-26EC-EA39-F8F6368C5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682"/>
          <a:stretch/>
        </p:blipFill>
        <p:spPr>
          <a:xfrm>
            <a:off x="6062050" y="-1554"/>
            <a:ext cx="6120571" cy="685799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8922737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Application>Microsoft Office PowerPoint</Application>
  <PresentationFormat>Breitbild</PresentationFormat>
  <Slides>30</Slides>
  <Notes>1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1" baseType="lpstr">
      <vt:lpstr>CosineVTI</vt:lpstr>
      <vt:lpstr>Introduction to</vt:lpstr>
      <vt:lpstr>Sources</vt:lpstr>
      <vt:lpstr>Agenda</vt:lpstr>
      <vt:lpstr>Short History of Git</vt:lpstr>
      <vt:lpstr>User statistics</vt:lpstr>
      <vt:lpstr>User statistics</vt:lpstr>
      <vt:lpstr>Advantages Version Control System</vt:lpstr>
      <vt:lpstr>First glance SVN vs. Git Commands</vt:lpstr>
      <vt:lpstr>Git vs TFVC SVN</vt:lpstr>
      <vt:lpstr>Local Version Control System</vt:lpstr>
      <vt:lpstr>Centralized Version Control System</vt:lpstr>
      <vt:lpstr>Distributed Version Control Systems</vt:lpstr>
      <vt:lpstr>How do VCS save data? delta-based version control</vt:lpstr>
      <vt:lpstr>How does Git save data? snapshot-based version control</vt:lpstr>
      <vt:lpstr>How does Git save a commit?</vt:lpstr>
      <vt:lpstr>How does Git save a commit?</vt:lpstr>
      <vt:lpstr>Git Pros</vt:lpstr>
      <vt:lpstr>Pro: Nearly everything is local</vt:lpstr>
      <vt:lpstr>Pro: Git has Integrity</vt:lpstr>
      <vt:lpstr>Pro: High flexibility</vt:lpstr>
      <vt:lpstr>Pro: High flexibility</vt:lpstr>
      <vt:lpstr>Pro: Multi-Platform</vt:lpstr>
      <vt:lpstr>Git Cons</vt:lpstr>
      <vt:lpstr>Con: Complexity</vt:lpstr>
      <vt:lpstr>Con: Decentralized</vt:lpstr>
      <vt:lpstr>Git 3 Steps to Migrate</vt:lpstr>
      <vt:lpstr>Recommended 3 Steps to Migration Step 1 – Inform and Learn</vt:lpstr>
      <vt:lpstr>Recommended 3 Steps to Migration Step 2 - Practice</vt:lpstr>
      <vt:lpstr>Recommended 3 Steps to Migration Step 3 - Migration</vt:lpstr>
      <vt:lpstr>Thank you for your 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 </dc:creator>
  <cp:revision>817</cp:revision>
  <dcterms:created xsi:type="dcterms:W3CDTF">2016-01-13T19:04:32Z</dcterms:created>
  <dcterms:modified xsi:type="dcterms:W3CDTF">2024-01-17T15:20:15Z</dcterms:modified>
</cp:coreProperties>
</file>